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46"/>
  </p:notesMasterIdLst>
  <p:handoutMasterIdLst>
    <p:handoutMasterId r:id="rId147"/>
  </p:handoutMasterIdLst>
  <p:sldIdLst>
    <p:sldId id="256" r:id="rId2"/>
    <p:sldId id="404"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405"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1" r:id="rId78"/>
    <p:sldId id="332" r:id="rId79"/>
    <p:sldId id="333" r:id="rId80"/>
    <p:sldId id="330" r:id="rId81"/>
    <p:sldId id="334" r:id="rId82"/>
    <p:sldId id="357" r:id="rId83"/>
    <p:sldId id="335" r:id="rId84"/>
    <p:sldId id="336" r:id="rId85"/>
    <p:sldId id="337" r:id="rId86"/>
    <p:sldId id="339" r:id="rId87"/>
    <p:sldId id="340" r:id="rId88"/>
    <p:sldId id="342" r:id="rId89"/>
    <p:sldId id="341" r:id="rId90"/>
    <p:sldId id="338" r:id="rId91"/>
    <p:sldId id="343" r:id="rId92"/>
    <p:sldId id="344" r:id="rId93"/>
    <p:sldId id="345" r:id="rId94"/>
    <p:sldId id="346" r:id="rId95"/>
    <p:sldId id="347" r:id="rId96"/>
    <p:sldId id="348" r:id="rId97"/>
    <p:sldId id="349" r:id="rId98"/>
    <p:sldId id="350" r:id="rId99"/>
    <p:sldId id="356"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4" r:id="rId126"/>
    <p:sldId id="385" r:id="rId127"/>
    <p:sldId id="386" r:id="rId128"/>
    <p:sldId id="387" r:id="rId129"/>
    <p:sldId id="388" r:id="rId130"/>
    <p:sldId id="389" r:id="rId131"/>
    <p:sldId id="390" r:id="rId132"/>
    <p:sldId id="391" r:id="rId133"/>
    <p:sldId id="392" r:id="rId134"/>
    <p:sldId id="393" r:id="rId135"/>
    <p:sldId id="394" r:id="rId136"/>
    <p:sldId id="395" r:id="rId137"/>
    <p:sldId id="396" r:id="rId138"/>
    <p:sldId id="397" r:id="rId139"/>
    <p:sldId id="398" r:id="rId140"/>
    <p:sldId id="399" r:id="rId141"/>
    <p:sldId id="400" r:id="rId142"/>
    <p:sldId id="401" r:id="rId143"/>
    <p:sldId id="402" r:id="rId144"/>
    <p:sldId id="403" r:id="rId1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93410" autoAdjust="0"/>
  </p:normalViewPr>
  <p:slideViewPr>
    <p:cSldViewPr snapToGrid="0">
      <p:cViewPr varScale="1">
        <p:scale>
          <a:sx n="58" d="100"/>
          <a:sy n="58" d="100"/>
        </p:scale>
        <p:origin x="90" y="1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3A76D6-41CC-4C39-BD6C-5314F5AC5E03}" type="doc">
      <dgm:prSet loTypeId="urn:microsoft.com/office/officeart/2005/8/layout/matrix3" loCatId="matrix" qsTypeId="urn:microsoft.com/office/officeart/2005/8/quickstyle/3d1" qsCatId="3D" csTypeId="urn:microsoft.com/office/officeart/2005/8/colors/accent1_2" csCatId="accent1" phldr="1"/>
      <dgm:spPr/>
      <dgm:t>
        <a:bodyPr/>
        <a:lstStyle/>
        <a:p>
          <a:endParaRPr lang="fr-FR"/>
        </a:p>
      </dgm:t>
    </dgm:pt>
    <dgm:pt modelId="{4D7AAD14-EB44-4D52-8A2A-6D819C67E0CD}">
      <dgm:prSet phldrT="[Texte]"/>
      <dgm:spPr/>
      <dgm:t>
        <a:bodyPr/>
        <a:lstStyle/>
        <a:p>
          <a:r>
            <a:rPr lang="fr-FR" dirty="0"/>
            <a:t>Systèmes d’autorités</a:t>
          </a:r>
        </a:p>
      </dgm:t>
    </dgm:pt>
    <dgm:pt modelId="{06E104D6-FBB6-48E5-B415-70A229D826D0}" type="parTrans" cxnId="{C30563DA-BD1A-40DC-B970-1BE6E7D3B317}">
      <dgm:prSet/>
      <dgm:spPr/>
      <dgm:t>
        <a:bodyPr/>
        <a:lstStyle/>
        <a:p>
          <a:endParaRPr lang="fr-FR"/>
        </a:p>
      </dgm:t>
    </dgm:pt>
    <dgm:pt modelId="{B6E0C88B-F787-4943-910E-58345E7802A7}" type="sibTrans" cxnId="{C30563DA-BD1A-40DC-B970-1BE6E7D3B317}">
      <dgm:prSet/>
      <dgm:spPr/>
      <dgm:t>
        <a:bodyPr/>
        <a:lstStyle/>
        <a:p>
          <a:endParaRPr lang="fr-FR"/>
        </a:p>
      </dgm:t>
    </dgm:pt>
    <dgm:pt modelId="{7E9F5272-A994-40E6-96BD-1908749D81D5}">
      <dgm:prSet phldrT="[Texte]"/>
      <dgm:spPr/>
      <dgm:t>
        <a:bodyPr/>
        <a:lstStyle/>
        <a:p>
          <a:r>
            <a:rPr lang="fr-FR" dirty="0"/>
            <a:t>Rôles et responsabilités</a:t>
          </a:r>
        </a:p>
      </dgm:t>
    </dgm:pt>
    <dgm:pt modelId="{08BF7C85-617D-4350-AA73-D6F2B926C242}" type="parTrans" cxnId="{BEDC957A-961B-46BE-82AB-6DAD3D60E127}">
      <dgm:prSet/>
      <dgm:spPr/>
      <dgm:t>
        <a:bodyPr/>
        <a:lstStyle/>
        <a:p>
          <a:endParaRPr lang="fr-FR"/>
        </a:p>
      </dgm:t>
    </dgm:pt>
    <dgm:pt modelId="{FB9ED9B0-0AB1-42B9-B63F-19771FDFA7E4}" type="sibTrans" cxnId="{BEDC957A-961B-46BE-82AB-6DAD3D60E127}">
      <dgm:prSet/>
      <dgm:spPr/>
      <dgm:t>
        <a:bodyPr/>
        <a:lstStyle/>
        <a:p>
          <a:endParaRPr lang="fr-FR"/>
        </a:p>
      </dgm:t>
    </dgm:pt>
    <dgm:pt modelId="{35CFA4CF-0B1A-42F0-9E7C-747B0B045E1D}">
      <dgm:prSet phldrT="[Texte]"/>
      <dgm:spPr/>
      <dgm:t>
        <a:bodyPr/>
        <a:lstStyle/>
        <a:p>
          <a:r>
            <a:rPr lang="fr-FR" dirty="0"/>
            <a:t>Bon niveau de capacité de travail et de compétences</a:t>
          </a:r>
        </a:p>
      </dgm:t>
    </dgm:pt>
    <dgm:pt modelId="{16B1533B-D27F-4335-839B-3076405498EB}" type="parTrans" cxnId="{DE608909-4A66-4FC8-9D52-13042BA0B314}">
      <dgm:prSet/>
      <dgm:spPr/>
      <dgm:t>
        <a:bodyPr/>
        <a:lstStyle/>
        <a:p>
          <a:endParaRPr lang="fr-FR"/>
        </a:p>
      </dgm:t>
    </dgm:pt>
    <dgm:pt modelId="{B4461A99-C896-4939-9FE2-97E63C929B6D}" type="sibTrans" cxnId="{DE608909-4A66-4FC8-9D52-13042BA0B314}">
      <dgm:prSet/>
      <dgm:spPr/>
      <dgm:t>
        <a:bodyPr/>
        <a:lstStyle/>
        <a:p>
          <a:endParaRPr lang="fr-FR"/>
        </a:p>
      </dgm:t>
    </dgm:pt>
    <dgm:pt modelId="{B5A2824D-1B7A-4695-9C3D-07576806993F}">
      <dgm:prSet phldrT="[Texte]"/>
      <dgm:spPr/>
      <dgm:t>
        <a:bodyPr/>
        <a:lstStyle/>
        <a:p>
          <a:r>
            <a:rPr lang="fr-FR" dirty="0"/>
            <a:t>Culture </a:t>
          </a:r>
        </a:p>
      </dgm:t>
    </dgm:pt>
    <dgm:pt modelId="{5DCCEA05-156F-4206-BA4A-1513E85DEB26}" type="parTrans" cxnId="{1CDF47DA-70A7-4CC3-8673-61138565CDE2}">
      <dgm:prSet/>
      <dgm:spPr/>
      <dgm:t>
        <a:bodyPr/>
        <a:lstStyle/>
        <a:p>
          <a:endParaRPr lang="fr-FR"/>
        </a:p>
      </dgm:t>
    </dgm:pt>
    <dgm:pt modelId="{6D38BC95-D64D-43F5-922B-ECA40D7285A6}" type="sibTrans" cxnId="{1CDF47DA-70A7-4CC3-8673-61138565CDE2}">
      <dgm:prSet/>
      <dgm:spPr/>
      <dgm:t>
        <a:bodyPr/>
        <a:lstStyle/>
        <a:p>
          <a:endParaRPr lang="fr-FR"/>
        </a:p>
      </dgm:t>
    </dgm:pt>
    <dgm:pt modelId="{17798038-2C20-49F7-845E-AEF2E5DDC7CB}" type="pres">
      <dgm:prSet presAssocID="{F93A76D6-41CC-4C39-BD6C-5314F5AC5E03}" presName="matrix" presStyleCnt="0">
        <dgm:presLayoutVars>
          <dgm:chMax val="1"/>
          <dgm:dir/>
          <dgm:resizeHandles val="exact"/>
        </dgm:presLayoutVars>
      </dgm:prSet>
      <dgm:spPr/>
    </dgm:pt>
    <dgm:pt modelId="{E77127C1-F0A1-46C1-947D-674FF44319E3}" type="pres">
      <dgm:prSet presAssocID="{F93A76D6-41CC-4C39-BD6C-5314F5AC5E03}" presName="diamond" presStyleLbl="bgShp" presStyleIdx="0" presStyleCnt="1"/>
      <dgm:spPr/>
    </dgm:pt>
    <dgm:pt modelId="{31A9FAA3-B58A-45B9-9DCB-C827442534FA}" type="pres">
      <dgm:prSet presAssocID="{F93A76D6-41CC-4C39-BD6C-5314F5AC5E03}" presName="quad1" presStyleLbl="node1" presStyleIdx="0" presStyleCnt="4">
        <dgm:presLayoutVars>
          <dgm:chMax val="0"/>
          <dgm:chPref val="0"/>
          <dgm:bulletEnabled val="1"/>
        </dgm:presLayoutVars>
      </dgm:prSet>
      <dgm:spPr/>
    </dgm:pt>
    <dgm:pt modelId="{4A0A1501-7A32-41A1-BCEB-25ECF444BDB2}" type="pres">
      <dgm:prSet presAssocID="{F93A76D6-41CC-4C39-BD6C-5314F5AC5E03}" presName="quad2" presStyleLbl="node1" presStyleIdx="1" presStyleCnt="4">
        <dgm:presLayoutVars>
          <dgm:chMax val="0"/>
          <dgm:chPref val="0"/>
          <dgm:bulletEnabled val="1"/>
        </dgm:presLayoutVars>
      </dgm:prSet>
      <dgm:spPr/>
    </dgm:pt>
    <dgm:pt modelId="{B747EC38-A3F0-43DC-8175-08277357BAB6}" type="pres">
      <dgm:prSet presAssocID="{F93A76D6-41CC-4C39-BD6C-5314F5AC5E03}" presName="quad3" presStyleLbl="node1" presStyleIdx="2" presStyleCnt="4">
        <dgm:presLayoutVars>
          <dgm:chMax val="0"/>
          <dgm:chPref val="0"/>
          <dgm:bulletEnabled val="1"/>
        </dgm:presLayoutVars>
      </dgm:prSet>
      <dgm:spPr/>
    </dgm:pt>
    <dgm:pt modelId="{9B430AAF-9473-4B28-AC35-10B6ECE21820}" type="pres">
      <dgm:prSet presAssocID="{F93A76D6-41CC-4C39-BD6C-5314F5AC5E03}" presName="quad4" presStyleLbl="node1" presStyleIdx="3" presStyleCnt="4">
        <dgm:presLayoutVars>
          <dgm:chMax val="0"/>
          <dgm:chPref val="0"/>
          <dgm:bulletEnabled val="1"/>
        </dgm:presLayoutVars>
      </dgm:prSet>
      <dgm:spPr/>
    </dgm:pt>
  </dgm:ptLst>
  <dgm:cxnLst>
    <dgm:cxn modelId="{D0ED3408-CC20-4E16-B72A-119D65B54D57}" type="presOf" srcId="{35CFA4CF-0B1A-42F0-9E7C-747B0B045E1D}" destId="{B747EC38-A3F0-43DC-8175-08277357BAB6}" srcOrd="0" destOrd="0" presId="urn:microsoft.com/office/officeart/2005/8/layout/matrix3"/>
    <dgm:cxn modelId="{DE608909-4A66-4FC8-9D52-13042BA0B314}" srcId="{F93A76D6-41CC-4C39-BD6C-5314F5AC5E03}" destId="{35CFA4CF-0B1A-42F0-9E7C-747B0B045E1D}" srcOrd="2" destOrd="0" parTransId="{16B1533B-D27F-4335-839B-3076405498EB}" sibTransId="{B4461A99-C896-4939-9FE2-97E63C929B6D}"/>
    <dgm:cxn modelId="{52FE520D-8E05-4A7D-9BF6-BAC5B28731DE}" type="presOf" srcId="{4D7AAD14-EB44-4D52-8A2A-6D819C67E0CD}" destId="{31A9FAA3-B58A-45B9-9DCB-C827442534FA}" srcOrd="0" destOrd="0" presId="urn:microsoft.com/office/officeart/2005/8/layout/matrix3"/>
    <dgm:cxn modelId="{BE93C428-C6E0-469C-B7D7-C6CFF44803DF}" type="presOf" srcId="{B5A2824D-1B7A-4695-9C3D-07576806993F}" destId="{9B430AAF-9473-4B28-AC35-10B6ECE21820}" srcOrd="0" destOrd="0" presId="urn:microsoft.com/office/officeart/2005/8/layout/matrix3"/>
    <dgm:cxn modelId="{BEDC957A-961B-46BE-82AB-6DAD3D60E127}" srcId="{F93A76D6-41CC-4C39-BD6C-5314F5AC5E03}" destId="{7E9F5272-A994-40E6-96BD-1908749D81D5}" srcOrd="1" destOrd="0" parTransId="{08BF7C85-617D-4350-AA73-D6F2B926C242}" sibTransId="{FB9ED9B0-0AB1-42B9-B63F-19771FDFA7E4}"/>
    <dgm:cxn modelId="{485C997A-7000-4309-B2BA-C7ECCD520EFC}" type="presOf" srcId="{7E9F5272-A994-40E6-96BD-1908749D81D5}" destId="{4A0A1501-7A32-41A1-BCEB-25ECF444BDB2}" srcOrd="0" destOrd="0" presId="urn:microsoft.com/office/officeart/2005/8/layout/matrix3"/>
    <dgm:cxn modelId="{C30563DA-BD1A-40DC-B970-1BE6E7D3B317}" srcId="{F93A76D6-41CC-4C39-BD6C-5314F5AC5E03}" destId="{4D7AAD14-EB44-4D52-8A2A-6D819C67E0CD}" srcOrd="0" destOrd="0" parTransId="{06E104D6-FBB6-48E5-B415-70A229D826D0}" sibTransId="{B6E0C88B-F787-4943-910E-58345E7802A7}"/>
    <dgm:cxn modelId="{1CDF47DA-70A7-4CC3-8673-61138565CDE2}" srcId="{F93A76D6-41CC-4C39-BD6C-5314F5AC5E03}" destId="{B5A2824D-1B7A-4695-9C3D-07576806993F}" srcOrd="3" destOrd="0" parTransId="{5DCCEA05-156F-4206-BA4A-1513E85DEB26}" sibTransId="{6D38BC95-D64D-43F5-922B-ECA40D7285A6}"/>
    <dgm:cxn modelId="{4CEBF1EF-391C-469A-9680-FAE65B37F4ED}" type="presOf" srcId="{F93A76D6-41CC-4C39-BD6C-5314F5AC5E03}" destId="{17798038-2C20-49F7-845E-AEF2E5DDC7CB}" srcOrd="0" destOrd="0" presId="urn:microsoft.com/office/officeart/2005/8/layout/matrix3"/>
    <dgm:cxn modelId="{EB84E60B-967C-4B7C-86EA-AB6AD2783513}" type="presParOf" srcId="{17798038-2C20-49F7-845E-AEF2E5DDC7CB}" destId="{E77127C1-F0A1-46C1-947D-674FF44319E3}" srcOrd="0" destOrd="0" presId="urn:microsoft.com/office/officeart/2005/8/layout/matrix3"/>
    <dgm:cxn modelId="{D5652463-E87D-4269-83BC-3231AC9D91C0}" type="presParOf" srcId="{17798038-2C20-49F7-845E-AEF2E5DDC7CB}" destId="{31A9FAA3-B58A-45B9-9DCB-C827442534FA}" srcOrd="1" destOrd="0" presId="urn:microsoft.com/office/officeart/2005/8/layout/matrix3"/>
    <dgm:cxn modelId="{C9DD594A-BC58-4B8D-9B11-190B401F3225}" type="presParOf" srcId="{17798038-2C20-49F7-845E-AEF2E5DDC7CB}" destId="{4A0A1501-7A32-41A1-BCEB-25ECF444BDB2}" srcOrd="2" destOrd="0" presId="urn:microsoft.com/office/officeart/2005/8/layout/matrix3"/>
    <dgm:cxn modelId="{EA45B1F1-CA0E-43E7-9E42-A6FBF37FD7AC}" type="presParOf" srcId="{17798038-2C20-49F7-845E-AEF2E5DDC7CB}" destId="{B747EC38-A3F0-43DC-8175-08277357BAB6}" srcOrd="3" destOrd="0" presId="urn:microsoft.com/office/officeart/2005/8/layout/matrix3"/>
    <dgm:cxn modelId="{5669BF94-24BA-4D39-83CB-D97A118BCBAA}" type="presParOf" srcId="{17798038-2C20-49F7-845E-AEF2E5DDC7CB}" destId="{9B430AAF-9473-4B28-AC35-10B6ECE21820}"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3A76D6-41CC-4C39-BD6C-5314F5AC5E03}" type="doc">
      <dgm:prSet loTypeId="urn:microsoft.com/office/officeart/2005/8/layout/matrix3" loCatId="matrix" qsTypeId="urn:microsoft.com/office/officeart/2005/8/quickstyle/3d1" qsCatId="3D" csTypeId="urn:microsoft.com/office/officeart/2005/8/colors/accent6_2" csCatId="accent6" phldr="1"/>
      <dgm:spPr/>
      <dgm:t>
        <a:bodyPr/>
        <a:lstStyle/>
        <a:p>
          <a:endParaRPr lang="fr-FR"/>
        </a:p>
      </dgm:t>
    </dgm:pt>
    <dgm:pt modelId="{4D7AAD14-EB44-4D52-8A2A-6D819C67E0CD}">
      <dgm:prSet phldrT="[Texte]"/>
      <dgm:spPr/>
      <dgm:t>
        <a:bodyPr/>
        <a:lstStyle/>
        <a:p>
          <a:r>
            <a:rPr lang="fr-FR" dirty="0"/>
            <a:t>Valeurs et attitudes partagées</a:t>
          </a:r>
        </a:p>
      </dgm:t>
    </dgm:pt>
    <dgm:pt modelId="{06E104D6-FBB6-48E5-B415-70A229D826D0}" type="parTrans" cxnId="{C30563DA-BD1A-40DC-B970-1BE6E7D3B317}">
      <dgm:prSet/>
      <dgm:spPr/>
      <dgm:t>
        <a:bodyPr/>
        <a:lstStyle/>
        <a:p>
          <a:endParaRPr lang="fr-FR"/>
        </a:p>
      </dgm:t>
    </dgm:pt>
    <dgm:pt modelId="{B6E0C88B-F787-4943-910E-58345E7802A7}" type="sibTrans" cxnId="{C30563DA-BD1A-40DC-B970-1BE6E7D3B317}">
      <dgm:prSet/>
      <dgm:spPr/>
      <dgm:t>
        <a:bodyPr/>
        <a:lstStyle/>
        <a:p>
          <a:endParaRPr lang="fr-FR"/>
        </a:p>
      </dgm:t>
    </dgm:pt>
    <dgm:pt modelId="{7E9F5272-A994-40E6-96BD-1908749D81D5}">
      <dgm:prSet phldrT="[Texte]"/>
      <dgm:spPr/>
      <dgm:t>
        <a:bodyPr/>
        <a:lstStyle/>
        <a:p>
          <a:r>
            <a:rPr lang="fr-FR" dirty="0"/>
            <a:t>Leaders exemplaires et défendant les valeurs</a:t>
          </a:r>
        </a:p>
      </dgm:t>
    </dgm:pt>
    <dgm:pt modelId="{08BF7C85-617D-4350-AA73-D6F2B926C242}" type="parTrans" cxnId="{BEDC957A-961B-46BE-82AB-6DAD3D60E127}">
      <dgm:prSet/>
      <dgm:spPr/>
      <dgm:t>
        <a:bodyPr/>
        <a:lstStyle/>
        <a:p>
          <a:endParaRPr lang="fr-FR"/>
        </a:p>
      </dgm:t>
    </dgm:pt>
    <dgm:pt modelId="{FB9ED9B0-0AB1-42B9-B63F-19771FDFA7E4}" type="sibTrans" cxnId="{BEDC957A-961B-46BE-82AB-6DAD3D60E127}">
      <dgm:prSet/>
      <dgm:spPr/>
      <dgm:t>
        <a:bodyPr/>
        <a:lstStyle/>
        <a:p>
          <a:endParaRPr lang="fr-FR"/>
        </a:p>
      </dgm:t>
    </dgm:pt>
    <dgm:pt modelId="{35CFA4CF-0B1A-42F0-9E7C-747B0B045E1D}">
      <dgm:prSet phldrT="[Texte]"/>
      <dgm:spPr/>
      <dgm:t>
        <a:bodyPr/>
        <a:lstStyle/>
        <a:p>
          <a:r>
            <a:rPr lang="fr-FR" dirty="0"/>
            <a:t>communication</a:t>
          </a:r>
        </a:p>
      </dgm:t>
    </dgm:pt>
    <dgm:pt modelId="{16B1533B-D27F-4335-839B-3076405498EB}" type="parTrans" cxnId="{DE608909-4A66-4FC8-9D52-13042BA0B314}">
      <dgm:prSet/>
      <dgm:spPr/>
      <dgm:t>
        <a:bodyPr/>
        <a:lstStyle/>
        <a:p>
          <a:endParaRPr lang="fr-FR"/>
        </a:p>
      </dgm:t>
    </dgm:pt>
    <dgm:pt modelId="{B4461A99-C896-4939-9FE2-97E63C929B6D}" type="sibTrans" cxnId="{DE608909-4A66-4FC8-9D52-13042BA0B314}">
      <dgm:prSet/>
      <dgm:spPr/>
      <dgm:t>
        <a:bodyPr/>
        <a:lstStyle/>
        <a:p>
          <a:endParaRPr lang="fr-FR"/>
        </a:p>
      </dgm:t>
    </dgm:pt>
    <dgm:pt modelId="{B5A2824D-1B7A-4695-9C3D-07576806993F}">
      <dgm:prSet phldrT="[Texte]"/>
      <dgm:spPr/>
      <dgm:t>
        <a:bodyPr/>
        <a:lstStyle/>
        <a:p>
          <a:r>
            <a:rPr lang="fr-FR" dirty="0"/>
            <a:t>Confiance et transparence </a:t>
          </a:r>
        </a:p>
      </dgm:t>
    </dgm:pt>
    <dgm:pt modelId="{5DCCEA05-156F-4206-BA4A-1513E85DEB26}" type="parTrans" cxnId="{1CDF47DA-70A7-4CC3-8673-61138565CDE2}">
      <dgm:prSet/>
      <dgm:spPr/>
      <dgm:t>
        <a:bodyPr/>
        <a:lstStyle/>
        <a:p>
          <a:endParaRPr lang="fr-FR"/>
        </a:p>
      </dgm:t>
    </dgm:pt>
    <dgm:pt modelId="{6D38BC95-D64D-43F5-922B-ECA40D7285A6}" type="sibTrans" cxnId="{1CDF47DA-70A7-4CC3-8673-61138565CDE2}">
      <dgm:prSet/>
      <dgm:spPr/>
      <dgm:t>
        <a:bodyPr/>
        <a:lstStyle/>
        <a:p>
          <a:endParaRPr lang="fr-FR"/>
        </a:p>
      </dgm:t>
    </dgm:pt>
    <dgm:pt modelId="{17798038-2C20-49F7-845E-AEF2E5DDC7CB}" type="pres">
      <dgm:prSet presAssocID="{F93A76D6-41CC-4C39-BD6C-5314F5AC5E03}" presName="matrix" presStyleCnt="0">
        <dgm:presLayoutVars>
          <dgm:chMax val="1"/>
          <dgm:dir/>
          <dgm:resizeHandles val="exact"/>
        </dgm:presLayoutVars>
      </dgm:prSet>
      <dgm:spPr/>
    </dgm:pt>
    <dgm:pt modelId="{E77127C1-F0A1-46C1-947D-674FF44319E3}" type="pres">
      <dgm:prSet presAssocID="{F93A76D6-41CC-4C39-BD6C-5314F5AC5E03}" presName="diamond" presStyleLbl="bgShp" presStyleIdx="0" presStyleCnt="1"/>
      <dgm:spPr/>
    </dgm:pt>
    <dgm:pt modelId="{31A9FAA3-B58A-45B9-9DCB-C827442534FA}" type="pres">
      <dgm:prSet presAssocID="{F93A76D6-41CC-4C39-BD6C-5314F5AC5E03}" presName="quad1" presStyleLbl="node1" presStyleIdx="0" presStyleCnt="4">
        <dgm:presLayoutVars>
          <dgm:chMax val="0"/>
          <dgm:chPref val="0"/>
          <dgm:bulletEnabled val="1"/>
        </dgm:presLayoutVars>
      </dgm:prSet>
      <dgm:spPr/>
    </dgm:pt>
    <dgm:pt modelId="{4A0A1501-7A32-41A1-BCEB-25ECF444BDB2}" type="pres">
      <dgm:prSet presAssocID="{F93A76D6-41CC-4C39-BD6C-5314F5AC5E03}" presName="quad2" presStyleLbl="node1" presStyleIdx="1" presStyleCnt="4">
        <dgm:presLayoutVars>
          <dgm:chMax val="0"/>
          <dgm:chPref val="0"/>
          <dgm:bulletEnabled val="1"/>
        </dgm:presLayoutVars>
      </dgm:prSet>
      <dgm:spPr/>
    </dgm:pt>
    <dgm:pt modelId="{B747EC38-A3F0-43DC-8175-08277357BAB6}" type="pres">
      <dgm:prSet presAssocID="{F93A76D6-41CC-4C39-BD6C-5314F5AC5E03}" presName="quad3" presStyleLbl="node1" presStyleIdx="2" presStyleCnt="4">
        <dgm:presLayoutVars>
          <dgm:chMax val="0"/>
          <dgm:chPref val="0"/>
          <dgm:bulletEnabled val="1"/>
        </dgm:presLayoutVars>
      </dgm:prSet>
      <dgm:spPr/>
    </dgm:pt>
    <dgm:pt modelId="{9B430AAF-9473-4B28-AC35-10B6ECE21820}" type="pres">
      <dgm:prSet presAssocID="{F93A76D6-41CC-4C39-BD6C-5314F5AC5E03}" presName="quad4" presStyleLbl="node1" presStyleIdx="3" presStyleCnt="4" custLinFactNeighborY="1152">
        <dgm:presLayoutVars>
          <dgm:chMax val="0"/>
          <dgm:chPref val="0"/>
          <dgm:bulletEnabled val="1"/>
        </dgm:presLayoutVars>
      </dgm:prSet>
      <dgm:spPr/>
    </dgm:pt>
  </dgm:ptLst>
  <dgm:cxnLst>
    <dgm:cxn modelId="{D0ED3408-CC20-4E16-B72A-119D65B54D57}" type="presOf" srcId="{35CFA4CF-0B1A-42F0-9E7C-747B0B045E1D}" destId="{B747EC38-A3F0-43DC-8175-08277357BAB6}" srcOrd="0" destOrd="0" presId="urn:microsoft.com/office/officeart/2005/8/layout/matrix3"/>
    <dgm:cxn modelId="{DE608909-4A66-4FC8-9D52-13042BA0B314}" srcId="{F93A76D6-41CC-4C39-BD6C-5314F5AC5E03}" destId="{35CFA4CF-0B1A-42F0-9E7C-747B0B045E1D}" srcOrd="2" destOrd="0" parTransId="{16B1533B-D27F-4335-839B-3076405498EB}" sibTransId="{B4461A99-C896-4939-9FE2-97E63C929B6D}"/>
    <dgm:cxn modelId="{52FE520D-8E05-4A7D-9BF6-BAC5B28731DE}" type="presOf" srcId="{4D7AAD14-EB44-4D52-8A2A-6D819C67E0CD}" destId="{31A9FAA3-B58A-45B9-9DCB-C827442534FA}" srcOrd="0" destOrd="0" presId="urn:microsoft.com/office/officeart/2005/8/layout/matrix3"/>
    <dgm:cxn modelId="{BE93C428-C6E0-469C-B7D7-C6CFF44803DF}" type="presOf" srcId="{B5A2824D-1B7A-4695-9C3D-07576806993F}" destId="{9B430AAF-9473-4B28-AC35-10B6ECE21820}" srcOrd="0" destOrd="0" presId="urn:microsoft.com/office/officeart/2005/8/layout/matrix3"/>
    <dgm:cxn modelId="{BEDC957A-961B-46BE-82AB-6DAD3D60E127}" srcId="{F93A76D6-41CC-4C39-BD6C-5314F5AC5E03}" destId="{7E9F5272-A994-40E6-96BD-1908749D81D5}" srcOrd="1" destOrd="0" parTransId="{08BF7C85-617D-4350-AA73-D6F2B926C242}" sibTransId="{FB9ED9B0-0AB1-42B9-B63F-19771FDFA7E4}"/>
    <dgm:cxn modelId="{485C997A-7000-4309-B2BA-C7ECCD520EFC}" type="presOf" srcId="{7E9F5272-A994-40E6-96BD-1908749D81D5}" destId="{4A0A1501-7A32-41A1-BCEB-25ECF444BDB2}" srcOrd="0" destOrd="0" presId="urn:microsoft.com/office/officeart/2005/8/layout/matrix3"/>
    <dgm:cxn modelId="{C30563DA-BD1A-40DC-B970-1BE6E7D3B317}" srcId="{F93A76D6-41CC-4C39-BD6C-5314F5AC5E03}" destId="{4D7AAD14-EB44-4D52-8A2A-6D819C67E0CD}" srcOrd="0" destOrd="0" parTransId="{06E104D6-FBB6-48E5-B415-70A229D826D0}" sibTransId="{B6E0C88B-F787-4943-910E-58345E7802A7}"/>
    <dgm:cxn modelId="{1CDF47DA-70A7-4CC3-8673-61138565CDE2}" srcId="{F93A76D6-41CC-4C39-BD6C-5314F5AC5E03}" destId="{B5A2824D-1B7A-4695-9C3D-07576806993F}" srcOrd="3" destOrd="0" parTransId="{5DCCEA05-156F-4206-BA4A-1513E85DEB26}" sibTransId="{6D38BC95-D64D-43F5-922B-ECA40D7285A6}"/>
    <dgm:cxn modelId="{4CEBF1EF-391C-469A-9680-FAE65B37F4ED}" type="presOf" srcId="{F93A76D6-41CC-4C39-BD6C-5314F5AC5E03}" destId="{17798038-2C20-49F7-845E-AEF2E5DDC7CB}" srcOrd="0" destOrd="0" presId="urn:microsoft.com/office/officeart/2005/8/layout/matrix3"/>
    <dgm:cxn modelId="{EB84E60B-967C-4B7C-86EA-AB6AD2783513}" type="presParOf" srcId="{17798038-2C20-49F7-845E-AEF2E5DDC7CB}" destId="{E77127C1-F0A1-46C1-947D-674FF44319E3}" srcOrd="0" destOrd="0" presId="urn:microsoft.com/office/officeart/2005/8/layout/matrix3"/>
    <dgm:cxn modelId="{D5652463-E87D-4269-83BC-3231AC9D91C0}" type="presParOf" srcId="{17798038-2C20-49F7-845E-AEF2E5DDC7CB}" destId="{31A9FAA3-B58A-45B9-9DCB-C827442534FA}" srcOrd="1" destOrd="0" presId="urn:microsoft.com/office/officeart/2005/8/layout/matrix3"/>
    <dgm:cxn modelId="{C9DD594A-BC58-4B8D-9B11-190B401F3225}" type="presParOf" srcId="{17798038-2C20-49F7-845E-AEF2E5DDC7CB}" destId="{4A0A1501-7A32-41A1-BCEB-25ECF444BDB2}" srcOrd="2" destOrd="0" presId="urn:microsoft.com/office/officeart/2005/8/layout/matrix3"/>
    <dgm:cxn modelId="{EA45B1F1-CA0E-43E7-9E42-A6FBF37FD7AC}" type="presParOf" srcId="{17798038-2C20-49F7-845E-AEF2E5DDC7CB}" destId="{B747EC38-A3F0-43DC-8175-08277357BAB6}" srcOrd="3" destOrd="0" presId="urn:microsoft.com/office/officeart/2005/8/layout/matrix3"/>
    <dgm:cxn modelId="{5669BF94-24BA-4D39-83CB-D97A118BCBAA}" type="presParOf" srcId="{17798038-2C20-49F7-845E-AEF2E5DDC7CB}" destId="{9B430AAF-9473-4B28-AC35-10B6ECE21820}" srcOrd="4" destOrd="0" presId="urn:microsoft.com/office/officeart/2005/8/layout/matrix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127C1-F0A1-46C1-947D-674FF44319E3}">
      <dsp:nvSpPr>
        <dsp:cNvPr id="0" name=""/>
        <dsp:cNvSpPr/>
      </dsp:nvSpPr>
      <dsp:spPr>
        <a:xfrm>
          <a:off x="1020593" y="0"/>
          <a:ext cx="3942845" cy="3942845"/>
        </a:xfrm>
        <a:prstGeom prst="diamond">
          <a:avLst/>
        </a:prstGeom>
        <a:gradFill rotWithShape="0">
          <a:gsLst>
            <a:gs pos="0">
              <a:schemeClr val="accent1">
                <a:tint val="40000"/>
                <a:hueOff val="0"/>
                <a:satOff val="0"/>
                <a:lumOff val="0"/>
                <a:alphaOff val="0"/>
                <a:tint val="94000"/>
                <a:satMod val="100000"/>
                <a:lumMod val="108000"/>
              </a:schemeClr>
            </a:gs>
            <a:gs pos="50000">
              <a:schemeClr val="accent1">
                <a:tint val="40000"/>
                <a:hueOff val="0"/>
                <a:satOff val="0"/>
                <a:lumOff val="0"/>
                <a:alphaOff val="0"/>
                <a:tint val="98000"/>
                <a:shade val="100000"/>
                <a:satMod val="100000"/>
                <a:lumMod val="100000"/>
              </a:schemeClr>
            </a:gs>
            <a:gs pos="100000">
              <a:schemeClr val="accent1">
                <a:tint val="40000"/>
                <a:hueOff val="0"/>
                <a:satOff val="0"/>
                <a:lumOff val="0"/>
                <a:alphaOff val="0"/>
                <a:shade val="72000"/>
                <a:satMod val="120000"/>
                <a:lumMod val="100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31A9FAA3-B58A-45B9-9DCB-C827442534FA}">
      <dsp:nvSpPr>
        <dsp:cNvPr id="0" name=""/>
        <dsp:cNvSpPr/>
      </dsp:nvSpPr>
      <dsp:spPr>
        <a:xfrm>
          <a:off x="1395163" y="374570"/>
          <a:ext cx="1537709" cy="1537709"/>
        </a:xfrm>
        <a:prstGeom prst="roundRect">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t>Systèmes d’autorités</a:t>
          </a:r>
        </a:p>
      </dsp:txBody>
      <dsp:txXfrm>
        <a:off x="1470228" y="449635"/>
        <a:ext cx="1387579" cy="1387579"/>
      </dsp:txXfrm>
    </dsp:sp>
    <dsp:sp modelId="{4A0A1501-7A32-41A1-BCEB-25ECF444BDB2}">
      <dsp:nvSpPr>
        <dsp:cNvPr id="0" name=""/>
        <dsp:cNvSpPr/>
      </dsp:nvSpPr>
      <dsp:spPr>
        <a:xfrm>
          <a:off x="3051158" y="374570"/>
          <a:ext cx="1537709" cy="1537709"/>
        </a:xfrm>
        <a:prstGeom prst="roundRect">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t>Rôles et responsabilités</a:t>
          </a:r>
        </a:p>
      </dsp:txBody>
      <dsp:txXfrm>
        <a:off x="3126223" y="449635"/>
        <a:ext cx="1387579" cy="1387579"/>
      </dsp:txXfrm>
    </dsp:sp>
    <dsp:sp modelId="{B747EC38-A3F0-43DC-8175-08277357BAB6}">
      <dsp:nvSpPr>
        <dsp:cNvPr id="0" name=""/>
        <dsp:cNvSpPr/>
      </dsp:nvSpPr>
      <dsp:spPr>
        <a:xfrm>
          <a:off x="1395163" y="2030565"/>
          <a:ext cx="1537709" cy="1537709"/>
        </a:xfrm>
        <a:prstGeom prst="roundRect">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t>Bon niveau de capacité de travail et de compétences</a:t>
          </a:r>
        </a:p>
      </dsp:txBody>
      <dsp:txXfrm>
        <a:off x="1470228" y="2105630"/>
        <a:ext cx="1387579" cy="1387579"/>
      </dsp:txXfrm>
    </dsp:sp>
    <dsp:sp modelId="{9B430AAF-9473-4B28-AC35-10B6ECE21820}">
      <dsp:nvSpPr>
        <dsp:cNvPr id="0" name=""/>
        <dsp:cNvSpPr/>
      </dsp:nvSpPr>
      <dsp:spPr>
        <a:xfrm>
          <a:off x="3051158" y="2030565"/>
          <a:ext cx="1537709" cy="1537709"/>
        </a:xfrm>
        <a:prstGeom prst="roundRect">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t>Culture </a:t>
          </a:r>
        </a:p>
      </dsp:txBody>
      <dsp:txXfrm>
        <a:off x="3126223" y="2105630"/>
        <a:ext cx="1387579" cy="13875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127C1-F0A1-46C1-947D-674FF44319E3}">
      <dsp:nvSpPr>
        <dsp:cNvPr id="0" name=""/>
        <dsp:cNvSpPr/>
      </dsp:nvSpPr>
      <dsp:spPr>
        <a:xfrm>
          <a:off x="1020593" y="0"/>
          <a:ext cx="3942845" cy="3942845"/>
        </a:xfrm>
        <a:prstGeom prst="diamond">
          <a:avLst/>
        </a:prstGeom>
        <a:gradFill rotWithShape="0">
          <a:gsLst>
            <a:gs pos="0">
              <a:schemeClr val="accent6">
                <a:tint val="40000"/>
                <a:hueOff val="0"/>
                <a:satOff val="0"/>
                <a:lumOff val="0"/>
                <a:alphaOff val="0"/>
                <a:tint val="94000"/>
                <a:satMod val="100000"/>
                <a:lumMod val="108000"/>
              </a:schemeClr>
            </a:gs>
            <a:gs pos="50000">
              <a:schemeClr val="accent6">
                <a:tint val="40000"/>
                <a:hueOff val="0"/>
                <a:satOff val="0"/>
                <a:lumOff val="0"/>
                <a:alphaOff val="0"/>
                <a:tint val="98000"/>
                <a:shade val="100000"/>
                <a:satMod val="100000"/>
                <a:lumMod val="100000"/>
              </a:schemeClr>
            </a:gs>
            <a:gs pos="100000">
              <a:schemeClr val="accent6">
                <a:tint val="40000"/>
                <a:hueOff val="0"/>
                <a:satOff val="0"/>
                <a:lumOff val="0"/>
                <a:alphaOff val="0"/>
                <a:shade val="72000"/>
                <a:satMod val="120000"/>
                <a:lumMod val="100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31A9FAA3-B58A-45B9-9DCB-C827442534FA}">
      <dsp:nvSpPr>
        <dsp:cNvPr id="0" name=""/>
        <dsp:cNvSpPr/>
      </dsp:nvSpPr>
      <dsp:spPr>
        <a:xfrm>
          <a:off x="1395163" y="374570"/>
          <a:ext cx="1537709" cy="1537709"/>
        </a:xfrm>
        <a:prstGeom prst="roundRect">
          <a:avLst/>
        </a:prstGeom>
        <a:gradFill rotWithShape="0">
          <a:gsLst>
            <a:gs pos="0">
              <a:schemeClr val="accent6">
                <a:hueOff val="0"/>
                <a:satOff val="0"/>
                <a:lumOff val="0"/>
                <a:alphaOff val="0"/>
                <a:tint val="94000"/>
                <a:satMod val="100000"/>
                <a:lumMod val="108000"/>
              </a:schemeClr>
            </a:gs>
            <a:gs pos="50000">
              <a:schemeClr val="accent6">
                <a:hueOff val="0"/>
                <a:satOff val="0"/>
                <a:lumOff val="0"/>
                <a:alphaOff val="0"/>
                <a:tint val="98000"/>
                <a:shade val="100000"/>
                <a:satMod val="100000"/>
                <a:lumMod val="100000"/>
              </a:schemeClr>
            </a:gs>
            <a:gs pos="100000">
              <a:schemeClr val="accent6">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dirty="0"/>
            <a:t>Valeurs et attitudes partagées</a:t>
          </a:r>
        </a:p>
      </dsp:txBody>
      <dsp:txXfrm>
        <a:off x="1470228" y="449635"/>
        <a:ext cx="1387579" cy="1387579"/>
      </dsp:txXfrm>
    </dsp:sp>
    <dsp:sp modelId="{4A0A1501-7A32-41A1-BCEB-25ECF444BDB2}">
      <dsp:nvSpPr>
        <dsp:cNvPr id="0" name=""/>
        <dsp:cNvSpPr/>
      </dsp:nvSpPr>
      <dsp:spPr>
        <a:xfrm>
          <a:off x="3051158" y="374570"/>
          <a:ext cx="1537709" cy="1537709"/>
        </a:xfrm>
        <a:prstGeom prst="roundRect">
          <a:avLst/>
        </a:prstGeom>
        <a:gradFill rotWithShape="0">
          <a:gsLst>
            <a:gs pos="0">
              <a:schemeClr val="accent6">
                <a:hueOff val="0"/>
                <a:satOff val="0"/>
                <a:lumOff val="0"/>
                <a:alphaOff val="0"/>
                <a:tint val="94000"/>
                <a:satMod val="100000"/>
                <a:lumMod val="108000"/>
              </a:schemeClr>
            </a:gs>
            <a:gs pos="50000">
              <a:schemeClr val="accent6">
                <a:hueOff val="0"/>
                <a:satOff val="0"/>
                <a:lumOff val="0"/>
                <a:alphaOff val="0"/>
                <a:tint val="98000"/>
                <a:shade val="100000"/>
                <a:satMod val="100000"/>
                <a:lumMod val="100000"/>
              </a:schemeClr>
            </a:gs>
            <a:gs pos="100000">
              <a:schemeClr val="accent6">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dirty="0"/>
            <a:t>Leaders exemplaires et défendant les valeurs</a:t>
          </a:r>
        </a:p>
      </dsp:txBody>
      <dsp:txXfrm>
        <a:off x="3126223" y="449635"/>
        <a:ext cx="1387579" cy="1387579"/>
      </dsp:txXfrm>
    </dsp:sp>
    <dsp:sp modelId="{B747EC38-A3F0-43DC-8175-08277357BAB6}">
      <dsp:nvSpPr>
        <dsp:cNvPr id="0" name=""/>
        <dsp:cNvSpPr/>
      </dsp:nvSpPr>
      <dsp:spPr>
        <a:xfrm>
          <a:off x="1395163" y="2030565"/>
          <a:ext cx="1537709" cy="1537709"/>
        </a:xfrm>
        <a:prstGeom prst="roundRect">
          <a:avLst/>
        </a:prstGeom>
        <a:gradFill rotWithShape="0">
          <a:gsLst>
            <a:gs pos="0">
              <a:schemeClr val="accent6">
                <a:hueOff val="0"/>
                <a:satOff val="0"/>
                <a:lumOff val="0"/>
                <a:alphaOff val="0"/>
                <a:tint val="94000"/>
                <a:satMod val="100000"/>
                <a:lumMod val="108000"/>
              </a:schemeClr>
            </a:gs>
            <a:gs pos="50000">
              <a:schemeClr val="accent6">
                <a:hueOff val="0"/>
                <a:satOff val="0"/>
                <a:lumOff val="0"/>
                <a:alphaOff val="0"/>
                <a:tint val="98000"/>
                <a:shade val="100000"/>
                <a:satMod val="100000"/>
                <a:lumMod val="100000"/>
              </a:schemeClr>
            </a:gs>
            <a:gs pos="100000">
              <a:schemeClr val="accent6">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dirty="0"/>
            <a:t>communication</a:t>
          </a:r>
        </a:p>
      </dsp:txBody>
      <dsp:txXfrm>
        <a:off x="1470228" y="2105630"/>
        <a:ext cx="1387579" cy="1387579"/>
      </dsp:txXfrm>
    </dsp:sp>
    <dsp:sp modelId="{9B430AAF-9473-4B28-AC35-10B6ECE21820}">
      <dsp:nvSpPr>
        <dsp:cNvPr id="0" name=""/>
        <dsp:cNvSpPr/>
      </dsp:nvSpPr>
      <dsp:spPr>
        <a:xfrm>
          <a:off x="3051158" y="2048279"/>
          <a:ext cx="1537709" cy="1537709"/>
        </a:xfrm>
        <a:prstGeom prst="roundRect">
          <a:avLst/>
        </a:prstGeom>
        <a:gradFill rotWithShape="0">
          <a:gsLst>
            <a:gs pos="0">
              <a:schemeClr val="accent6">
                <a:hueOff val="0"/>
                <a:satOff val="0"/>
                <a:lumOff val="0"/>
                <a:alphaOff val="0"/>
                <a:tint val="94000"/>
                <a:satMod val="100000"/>
                <a:lumMod val="108000"/>
              </a:schemeClr>
            </a:gs>
            <a:gs pos="50000">
              <a:schemeClr val="accent6">
                <a:hueOff val="0"/>
                <a:satOff val="0"/>
                <a:lumOff val="0"/>
                <a:alphaOff val="0"/>
                <a:tint val="98000"/>
                <a:shade val="100000"/>
                <a:satMod val="100000"/>
                <a:lumMod val="100000"/>
              </a:schemeClr>
            </a:gs>
            <a:gs pos="100000">
              <a:schemeClr val="accent6">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dirty="0"/>
            <a:t>Confiance et transparence </a:t>
          </a:r>
        </a:p>
      </dsp:txBody>
      <dsp:txXfrm>
        <a:off x="3126223" y="2123344"/>
        <a:ext cx="1387579" cy="1387579"/>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F8AA49-EFFA-4DA0-803F-7B2993FB0EE5}" type="datetimeFigureOut">
              <a:rPr lang="fr-FR" smtClean="0"/>
              <a:t>14/10/2024</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FR"/>
              <a:t>Jean-Marc DORBESSAN / INTERVENANT</a:t>
            </a: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F927A4-4586-4845-A91B-A67AD6412526}" type="slidenum">
              <a:rPr lang="fr-FR" smtClean="0"/>
              <a:t>‹N°›</a:t>
            </a:fld>
            <a:endParaRPr lang="fr-FR"/>
          </a:p>
        </p:txBody>
      </p:sp>
    </p:spTree>
    <p:extLst>
      <p:ext uri="{BB962C8B-B14F-4D97-AF65-F5344CB8AC3E}">
        <p14:creationId xmlns:p14="http://schemas.microsoft.com/office/powerpoint/2010/main" val="177698845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0EE51-4D63-482D-9C48-FD7769C66D31}" type="datetimeFigureOut">
              <a:rPr lang="fr-FR" smtClean="0"/>
              <a:t>14/10/2024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fr-FR"/>
              <a:t>Jean-Marc DORBESSAN / INTERVENANT</a:t>
            </a: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4F140-B849-4646-89A5-CB8AC4C7AC3A}" type="slidenum">
              <a:rPr lang="fr-FR" smtClean="0"/>
              <a:t>‹N°›</a:t>
            </a:fld>
            <a:endParaRPr lang="fr-FR"/>
          </a:p>
        </p:txBody>
      </p:sp>
    </p:spTree>
    <p:extLst>
      <p:ext uri="{BB962C8B-B14F-4D97-AF65-F5344CB8AC3E}">
        <p14:creationId xmlns:p14="http://schemas.microsoft.com/office/powerpoint/2010/main" val="407497633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fr-FR"/>
              <a:t>Modifiez le style du titre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6FF515D3-6E2F-41A0-A499-7799F647A80D}" type="datetime1">
              <a:rPr lang="fr-FR" smtClean="0"/>
              <a:t>14/10/2024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A618B3-EA3B-42AD-8995-4713928D2168}" type="slidenum">
              <a:rPr lang="fr-FR" smtClean="0"/>
              <a:t>‹N°›</a:t>
            </a:fld>
            <a:endParaRPr lang="fr-FR"/>
          </a:p>
        </p:txBody>
      </p:sp>
    </p:spTree>
    <p:extLst>
      <p:ext uri="{BB962C8B-B14F-4D97-AF65-F5344CB8AC3E}">
        <p14:creationId xmlns:p14="http://schemas.microsoft.com/office/powerpoint/2010/main" val="158172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0221E6BD-BAD9-4697-86BE-6C4150FBE7D3}" type="datetime1">
              <a:rPr lang="fr-FR" smtClean="0"/>
              <a:t>14/10/2024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A618B3-EA3B-42AD-8995-4713928D2168}" type="slidenum">
              <a:rPr lang="fr-FR" smtClean="0"/>
              <a:t>‹N°›</a:t>
            </a:fld>
            <a:endParaRPr lang="fr-FR"/>
          </a:p>
        </p:txBody>
      </p:sp>
    </p:spTree>
    <p:extLst>
      <p:ext uri="{BB962C8B-B14F-4D97-AF65-F5344CB8AC3E}">
        <p14:creationId xmlns:p14="http://schemas.microsoft.com/office/powerpoint/2010/main" val="3093267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9A6AAE30-AB7C-4289-82B0-64224439E87C}" type="datetime1">
              <a:rPr lang="fr-FR" smtClean="0"/>
              <a:t>14/10/2024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A618B3-EA3B-42AD-8995-4713928D2168}" type="slidenum">
              <a:rPr lang="fr-FR" smtClean="0"/>
              <a:t>‹N°›</a:t>
            </a:fld>
            <a:endParaRPr lang="fr-FR"/>
          </a:p>
        </p:txBody>
      </p:sp>
    </p:spTree>
    <p:extLst>
      <p:ext uri="{BB962C8B-B14F-4D97-AF65-F5344CB8AC3E}">
        <p14:creationId xmlns:p14="http://schemas.microsoft.com/office/powerpoint/2010/main" val="502650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F7B5BD07-35F1-480F-AB1A-E8BE2B5858CF}" type="datetime1">
              <a:rPr lang="fr-FR" smtClean="0"/>
              <a:t>14/10/2024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A618B3-EA3B-42AD-8995-4713928D2168}" type="slidenum">
              <a:rPr lang="fr-FR" smtClean="0"/>
              <a:t>‹N°›</a:t>
            </a:fld>
            <a:endParaRPr lang="fr-FR"/>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47663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7EFF8EA-F723-4F35-9877-FC629E448ACB}" type="datetime1">
              <a:rPr lang="fr-FR" smtClean="0"/>
              <a:t>14/10/2024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A618B3-EA3B-42AD-8995-4713928D2168}" type="slidenum">
              <a:rPr lang="fr-FR" smtClean="0"/>
              <a:t>‹N°›</a:t>
            </a:fld>
            <a:endParaRPr lang="fr-FR"/>
          </a:p>
        </p:txBody>
      </p:sp>
    </p:spTree>
    <p:extLst>
      <p:ext uri="{BB962C8B-B14F-4D97-AF65-F5344CB8AC3E}">
        <p14:creationId xmlns:p14="http://schemas.microsoft.com/office/powerpoint/2010/main" val="1612648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fr-FR"/>
              <a:t>Modifiez le style du titre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8393746B-EA01-4290-98B9-55B4E11C96A9}" type="datetime1">
              <a:rPr lang="fr-FR" smtClean="0"/>
              <a:t>14/10/2024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26A618B3-EA3B-42AD-8995-4713928D2168}" type="slidenum">
              <a:rPr lang="fr-FR" smtClean="0"/>
              <a:t>‹N°›</a:t>
            </a:fld>
            <a:endParaRPr lang="fr-FR"/>
          </a:p>
        </p:txBody>
      </p:sp>
    </p:spTree>
    <p:extLst>
      <p:ext uri="{BB962C8B-B14F-4D97-AF65-F5344CB8AC3E}">
        <p14:creationId xmlns:p14="http://schemas.microsoft.com/office/powerpoint/2010/main" val="2318535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fr-FR"/>
              <a:t>Modifiez le style du titre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748BB3A2-0E67-4A39-AFE2-814ABE556B12}" type="datetime1">
              <a:rPr lang="fr-FR" smtClean="0"/>
              <a:t>14/10/2024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26A618B3-EA3B-42AD-8995-4713928D2168}" type="slidenum">
              <a:rPr lang="fr-FR" smtClean="0"/>
              <a:t>‹N°›</a:t>
            </a:fld>
            <a:endParaRPr lang="fr-FR"/>
          </a:p>
        </p:txBody>
      </p:sp>
    </p:spTree>
    <p:extLst>
      <p:ext uri="{BB962C8B-B14F-4D97-AF65-F5344CB8AC3E}">
        <p14:creationId xmlns:p14="http://schemas.microsoft.com/office/powerpoint/2010/main" val="7077043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7BDE7EF-675D-4CAE-BE77-21F727E0D0D1}" type="datetime1">
              <a:rPr lang="fr-FR" smtClean="0"/>
              <a:t>14/10/2024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A618B3-EA3B-42AD-8995-4713928D2168}" type="slidenum">
              <a:rPr lang="fr-FR" smtClean="0"/>
              <a:t>‹N°›</a:t>
            </a:fld>
            <a:endParaRPr lang="fr-FR"/>
          </a:p>
        </p:txBody>
      </p:sp>
    </p:spTree>
    <p:extLst>
      <p:ext uri="{BB962C8B-B14F-4D97-AF65-F5344CB8AC3E}">
        <p14:creationId xmlns:p14="http://schemas.microsoft.com/office/powerpoint/2010/main" val="1953726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fr-FR"/>
              <a:t>Modifiez le style du titre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A4BA9AB-7CEB-42E0-AF75-96FCC162B733}" type="datetime1">
              <a:rPr lang="fr-FR" smtClean="0"/>
              <a:t>14/10/2024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A618B3-EA3B-42AD-8995-4713928D2168}" type="slidenum">
              <a:rPr lang="fr-FR" smtClean="0"/>
              <a:t>‹N°›</a:t>
            </a:fld>
            <a:endParaRPr lang="fr-FR"/>
          </a:p>
        </p:txBody>
      </p:sp>
    </p:spTree>
    <p:extLst>
      <p:ext uri="{BB962C8B-B14F-4D97-AF65-F5344CB8AC3E}">
        <p14:creationId xmlns:p14="http://schemas.microsoft.com/office/powerpoint/2010/main" val="874645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24BB281-4D88-43A6-A4ED-E40D43A61228}" type="datetime1">
              <a:rPr lang="fr-FR" smtClean="0"/>
              <a:t>14/10/2024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A618B3-EA3B-42AD-8995-4713928D2168}" type="slidenum">
              <a:rPr lang="fr-FR" smtClean="0"/>
              <a:t>‹N°›</a:t>
            </a:fld>
            <a:endParaRPr lang="fr-FR"/>
          </a:p>
        </p:txBody>
      </p:sp>
    </p:spTree>
    <p:extLst>
      <p:ext uri="{BB962C8B-B14F-4D97-AF65-F5344CB8AC3E}">
        <p14:creationId xmlns:p14="http://schemas.microsoft.com/office/powerpoint/2010/main" val="1484081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fr-FR"/>
              <a:t>Modifiez le style du titre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3CAB77D4-5B78-4006-A192-458D011FAA75}" type="datetime1">
              <a:rPr lang="fr-FR" smtClean="0"/>
              <a:t>14/10/2024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6A618B3-EA3B-42AD-8995-4713928D2168}" type="slidenum">
              <a:rPr lang="fr-FR" smtClean="0"/>
              <a:t>‹N°›</a:t>
            </a:fld>
            <a:endParaRPr lang="fr-FR"/>
          </a:p>
        </p:txBody>
      </p:sp>
    </p:spTree>
    <p:extLst>
      <p:ext uri="{BB962C8B-B14F-4D97-AF65-F5344CB8AC3E}">
        <p14:creationId xmlns:p14="http://schemas.microsoft.com/office/powerpoint/2010/main" val="250210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fr-FR"/>
              <a:t>Modifiez le style du titre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8B8469EA-72F1-4A3B-95F0-AADD1D584621}" type="datetime1">
              <a:rPr lang="fr-FR" smtClean="0"/>
              <a:t>14/10/2024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A618B3-EA3B-42AD-8995-4713928D2168}" type="slidenum">
              <a:rPr lang="fr-FR" smtClean="0"/>
              <a:t>‹N°›</a:t>
            </a:fld>
            <a:endParaRPr lang="fr-FR"/>
          </a:p>
        </p:txBody>
      </p:sp>
    </p:spTree>
    <p:extLst>
      <p:ext uri="{BB962C8B-B14F-4D97-AF65-F5344CB8AC3E}">
        <p14:creationId xmlns:p14="http://schemas.microsoft.com/office/powerpoint/2010/main" val="531370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fr-FR"/>
              <a:t>Modifiez le style du titre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2" name="Content Placeholder 3"/>
          <p:cNvSpPr>
            <a:spLocks noGrp="1"/>
          </p:cNvSpPr>
          <p:nvPr>
            <p:ph sz="quarter" idx="13"/>
          </p:nvPr>
        </p:nvSpPr>
        <p:spPr>
          <a:xfrm>
            <a:off x="913774" y="3051012"/>
            <a:ext cx="5106027" cy="274018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3" name="Content Placeholder 5"/>
          <p:cNvSpPr>
            <a:spLocks noGrp="1"/>
          </p:cNvSpPr>
          <p:nvPr>
            <p:ph sz="quarter" idx="14"/>
          </p:nvPr>
        </p:nvSpPr>
        <p:spPr>
          <a:xfrm>
            <a:off x="6172200" y="3051012"/>
            <a:ext cx="5105401" cy="274018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534519F5-4DDE-4737-B5DE-45D8424B7EC3}" type="datetime1">
              <a:rPr lang="fr-FR" smtClean="0"/>
              <a:t>14/10/2024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26A618B3-EA3B-42AD-8995-4713928D2168}" type="slidenum">
              <a:rPr lang="fr-FR" smtClean="0"/>
              <a:t>‹N°›</a:t>
            </a:fld>
            <a:endParaRPr lang="fr-FR"/>
          </a:p>
        </p:txBody>
      </p:sp>
    </p:spTree>
    <p:extLst>
      <p:ext uri="{BB962C8B-B14F-4D97-AF65-F5344CB8AC3E}">
        <p14:creationId xmlns:p14="http://schemas.microsoft.com/office/powerpoint/2010/main" val="2719740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1B9826E0-3F02-467C-AFFB-B63D0C459DBE}" type="datetime1">
              <a:rPr lang="fr-FR" smtClean="0"/>
              <a:t>14/10/2024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26A618B3-EA3B-42AD-8995-4713928D2168}" type="slidenum">
              <a:rPr lang="fr-FR" smtClean="0"/>
              <a:t>‹N°›</a:t>
            </a:fld>
            <a:endParaRPr lang="fr-FR"/>
          </a:p>
        </p:txBody>
      </p:sp>
    </p:spTree>
    <p:extLst>
      <p:ext uri="{BB962C8B-B14F-4D97-AF65-F5344CB8AC3E}">
        <p14:creationId xmlns:p14="http://schemas.microsoft.com/office/powerpoint/2010/main" val="3706158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EBC140E1-77BA-495D-85C6-2353832435DB}" type="datetime1">
              <a:rPr lang="fr-FR" smtClean="0"/>
              <a:t>14/10/2024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26A618B3-EA3B-42AD-8995-4713928D2168}" type="slidenum">
              <a:rPr lang="fr-FR" smtClean="0"/>
              <a:t>‹N°›</a:t>
            </a:fld>
            <a:endParaRPr lang="fr-FR"/>
          </a:p>
        </p:txBody>
      </p:sp>
    </p:spTree>
    <p:extLst>
      <p:ext uri="{BB962C8B-B14F-4D97-AF65-F5344CB8AC3E}">
        <p14:creationId xmlns:p14="http://schemas.microsoft.com/office/powerpoint/2010/main" val="3314645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fr-FR"/>
              <a:t>Modifiez le style du titre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EDCEB3E8-526F-44DD-A90D-263DF0BC0EC1}" type="datetime1">
              <a:rPr lang="fr-FR" smtClean="0"/>
              <a:t>14/10/2024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A618B3-EA3B-42AD-8995-4713928D2168}" type="slidenum">
              <a:rPr lang="fr-FR" smtClean="0"/>
              <a:t>‹N°›</a:t>
            </a:fld>
            <a:endParaRPr lang="fr-FR"/>
          </a:p>
        </p:txBody>
      </p:sp>
    </p:spTree>
    <p:extLst>
      <p:ext uri="{BB962C8B-B14F-4D97-AF65-F5344CB8AC3E}">
        <p14:creationId xmlns:p14="http://schemas.microsoft.com/office/powerpoint/2010/main" val="145144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18450AC4-1C1F-4F7A-B54A-D1407E952069}" type="datetime1">
              <a:rPr lang="fr-FR" smtClean="0"/>
              <a:t>14/10/2024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6A618B3-EA3B-42AD-8995-4713928D2168}" type="slidenum">
              <a:rPr lang="fr-FR" smtClean="0"/>
              <a:t>‹N°›</a:t>
            </a:fld>
            <a:endParaRPr lang="fr-FR"/>
          </a:p>
        </p:txBody>
      </p:sp>
    </p:spTree>
    <p:extLst>
      <p:ext uri="{BB962C8B-B14F-4D97-AF65-F5344CB8AC3E}">
        <p14:creationId xmlns:p14="http://schemas.microsoft.com/office/powerpoint/2010/main" val="3196911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BAFF93A-757B-4144-9256-26ABFB9FCC32}" type="datetime1">
              <a:rPr lang="fr-FR" smtClean="0"/>
              <a:t>14/10/2024</a:t>
            </a:fld>
            <a:endParaRPr lang="fr-FR"/>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fr-FR"/>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26A618B3-EA3B-42AD-8995-4713928D2168}" type="slidenum">
              <a:rPr lang="fr-FR" smtClean="0"/>
              <a:t>‹N°›</a:t>
            </a:fld>
            <a:endParaRPr lang="fr-FR"/>
          </a:p>
        </p:txBody>
      </p:sp>
    </p:spTree>
    <p:extLst>
      <p:ext uri="{BB962C8B-B14F-4D97-AF65-F5344CB8AC3E}">
        <p14:creationId xmlns:p14="http://schemas.microsoft.com/office/powerpoint/2010/main" val="1899638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b="1" dirty="0">
                <a:latin typeface="Times New Roman" panose="02020603050405020304" pitchFamily="18" charset="0"/>
                <a:cs typeface="Times New Roman" panose="02020603050405020304" pitchFamily="18" charset="0"/>
              </a:rPr>
              <a:t>Nfe155 : itil et la gestion des services</a:t>
            </a:r>
            <a:br>
              <a:rPr lang="fr-FR" dirty="0">
                <a:latin typeface="Times New Roman" panose="02020603050405020304" pitchFamily="18" charset="0"/>
                <a:cs typeface="Times New Roman" panose="02020603050405020304" pitchFamily="18" charset="0"/>
              </a:rPr>
            </a:br>
            <a:endParaRPr lang="fr-FR" dirty="0">
              <a:latin typeface="Times New Roman" panose="02020603050405020304" pitchFamily="18" charset="0"/>
              <a:cs typeface="Times New Roman" panose="02020603050405020304" pitchFamily="18" charset="0"/>
            </a:endParaRPr>
          </a:p>
        </p:txBody>
      </p:sp>
      <p:sp>
        <p:nvSpPr>
          <p:cNvPr id="3" name="Sous-titre 2"/>
          <p:cNvSpPr>
            <a:spLocks noGrp="1"/>
          </p:cNvSpPr>
          <p:nvPr>
            <p:ph type="subTitle" idx="1"/>
          </p:nvPr>
        </p:nvSpPr>
        <p:spPr/>
        <p:txBody>
          <a:bodyPr/>
          <a:lstStyle/>
          <a:p>
            <a:r>
              <a:rPr lang="fr-FR" dirty="0">
                <a:latin typeface="Times New Roman" panose="02020603050405020304" pitchFamily="18" charset="0"/>
                <a:cs typeface="Times New Roman" panose="02020603050405020304" pitchFamily="18" charset="0"/>
              </a:rPr>
              <a:t>Cours nfe155 du 08/12/2023</a:t>
            </a:r>
          </a:p>
          <a:p>
            <a:r>
              <a:rPr lang="fr-FR" dirty="0">
                <a:latin typeface="Times New Roman" panose="02020603050405020304" pitchFamily="18" charset="0"/>
                <a:cs typeface="Times New Roman" panose="02020603050405020304" pitchFamily="18" charset="0"/>
              </a:rPr>
              <a:t>Intervenant : Jean-Marc DORBESSAN</a:t>
            </a:r>
          </a:p>
        </p:txBody>
      </p:sp>
    </p:spTree>
    <p:extLst>
      <p:ext uri="{BB962C8B-B14F-4D97-AF65-F5344CB8AC3E}">
        <p14:creationId xmlns:p14="http://schemas.microsoft.com/office/powerpoint/2010/main" val="4120570281"/>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10</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parties prenantes</a:t>
            </a:r>
          </a:p>
        </p:txBody>
      </p:sp>
      <p:sp>
        <p:nvSpPr>
          <p:cNvPr id="6" name="Rectangle 5"/>
          <p:cNvSpPr/>
          <p:nvPr/>
        </p:nvSpPr>
        <p:spPr>
          <a:xfrm>
            <a:off x="666973" y="2097623"/>
            <a:ext cx="10768406" cy="3785652"/>
          </a:xfrm>
          <a:prstGeom prst="rect">
            <a:avLst/>
          </a:prstGeom>
        </p:spPr>
        <p:txBody>
          <a:bodyPr wrap="square">
            <a:spAutoFit/>
          </a:bodyPr>
          <a:lstStyle/>
          <a:p>
            <a:r>
              <a:rPr lang="fr-FR" sz="2400" b="1" u="sng" dirty="0">
                <a:latin typeface="Times New Roman" panose="02020603050405020304" pitchFamily="18" charset="0"/>
                <a:cs typeface="Times New Roman" panose="02020603050405020304" pitchFamily="18" charset="0"/>
              </a:rPr>
              <a:t>Le client :</a:t>
            </a:r>
          </a:p>
          <a:p>
            <a:r>
              <a:rPr lang="fr-FR" sz="2400" dirty="0">
                <a:latin typeface="Times New Roman" panose="02020603050405020304" pitchFamily="18" charset="0"/>
                <a:cs typeface="Times New Roman" panose="02020603050405020304" pitchFamily="18" charset="0"/>
              </a:rPr>
              <a:t>le rôle qui définit les exigences relatives à un service et assume la responsabilité des</a:t>
            </a:r>
          </a:p>
          <a:p>
            <a:r>
              <a:rPr lang="fr-FR" sz="2400" dirty="0">
                <a:latin typeface="Times New Roman" panose="02020603050405020304" pitchFamily="18" charset="0"/>
                <a:cs typeface="Times New Roman" panose="02020603050405020304" pitchFamily="18" charset="0"/>
              </a:rPr>
              <a:t>résultats de la consommation du service.</a:t>
            </a:r>
          </a:p>
          <a:p>
            <a:endParaRPr lang="fr-FR" sz="2400" dirty="0">
              <a:latin typeface="Times New Roman" panose="02020603050405020304" pitchFamily="18" charset="0"/>
              <a:cs typeface="Times New Roman" panose="02020603050405020304" pitchFamily="18" charset="0"/>
            </a:endParaRPr>
          </a:p>
          <a:p>
            <a:r>
              <a:rPr lang="fr-FR" sz="2400" b="1" u="sng" dirty="0">
                <a:latin typeface="Times New Roman" panose="02020603050405020304" pitchFamily="18" charset="0"/>
                <a:cs typeface="Times New Roman" panose="02020603050405020304" pitchFamily="18" charset="0"/>
              </a:rPr>
              <a:t>L’utilisateur :</a:t>
            </a:r>
          </a:p>
          <a:p>
            <a:r>
              <a:rPr lang="fr-FR" sz="2400" dirty="0">
                <a:latin typeface="Times New Roman" panose="02020603050405020304" pitchFamily="18" charset="0"/>
                <a:cs typeface="Times New Roman" panose="02020603050405020304" pitchFamily="18" charset="0"/>
              </a:rPr>
              <a:t>le rôle qui utilise des services.</a:t>
            </a:r>
          </a:p>
          <a:p>
            <a:endParaRPr lang="fr-FR" sz="2400" dirty="0">
              <a:latin typeface="Times New Roman" panose="02020603050405020304" pitchFamily="18" charset="0"/>
              <a:cs typeface="Times New Roman" panose="02020603050405020304" pitchFamily="18" charset="0"/>
            </a:endParaRPr>
          </a:p>
          <a:p>
            <a:r>
              <a:rPr lang="fr-FR" sz="2400" b="1" u="sng" dirty="0">
                <a:latin typeface="Times New Roman" panose="02020603050405020304" pitchFamily="18" charset="0"/>
                <a:cs typeface="Times New Roman" panose="02020603050405020304" pitchFamily="18" charset="0"/>
              </a:rPr>
              <a:t>Le sponsor :</a:t>
            </a:r>
          </a:p>
          <a:p>
            <a:r>
              <a:rPr lang="fr-FR" sz="2400" dirty="0">
                <a:latin typeface="Times New Roman" panose="02020603050405020304" pitchFamily="18" charset="0"/>
                <a:cs typeface="Times New Roman" panose="02020603050405020304" pitchFamily="18" charset="0"/>
              </a:rPr>
              <a:t>le rôle qui autorise le budget pour la consommation de service.</a:t>
            </a:r>
          </a:p>
          <a:p>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7332262"/>
      </p:ext>
    </p:extLst>
  </p:cSld>
  <p:clrMapOvr>
    <a:masterClrMapping/>
  </p:clrMapOvr>
  <p:transition spd="slow">
    <p:cove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100</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actifs informatiques</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16ADCF66-3B4F-47B1-8E92-6DB0DDCC45F6}"/>
              </a:ext>
            </a:extLst>
          </p:cNvPr>
          <p:cNvSpPr/>
          <p:nvPr/>
        </p:nvSpPr>
        <p:spPr>
          <a:xfrm>
            <a:off x="329184" y="1986607"/>
            <a:ext cx="11649456" cy="4524315"/>
          </a:xfrm>
          <a:prstGeom prst="rect">
            <a:avLst/>
          </a:prstGeom>
        </p:spPr>
        <p:txBody>
          <a:bodyPr wrap="square">
            <a:spAutoFit/>
          </a:bodyPr>
          <a:lstStyle/>
          <a:p>
            <a:r>
              <a:rPr lang="fr-FR" sz="2400" b="1" u="sng" dirty="0">
                <a:latin typeface="Times New Roman" panose="02020603050405020304" pitchFamily="18" charset="0"/>
                <a:cs typeface="Times New Roman" panose="02020603050405020304" pitchFamily="18" charset="0"/>
              </a:rPr>
              <a:t>Raison d’être : Planifier et gérer le cycle de vie complet de tous les actifs</a:t>
            </a:r>
          </a:p>
          <a:p>
            <a:r>
              <a:rPr lang="fr-FR" sz="2400" b="1" u="sng" dirty="0">
                <a:latin typeface="Times New Roman" panose="02020603050405020304" pitchFamily="18" charset="0"/>
                <a:cs typeface="Times New Roman" panose="02020603050405020304" pitchFamily="18" charset="0"/>
              </a:rPr>
              <a:t>informatiques, afin d’aider l’organisation à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Maximiser la valeur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Contrôler les coûts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Gérer les risques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Soutenir la prise de décision en matière d’achat, de réutilisation, de mise hors service et d’élimination des actifs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Respecter les exigences réglementaires et contractuelles.</a:t>
            </a:r>
          </a:p>
          <a:p>
            <a:pPr algn="just"/>
            <a:endParaRPr lang="fr-FR" sz="2400" dirty="0">
              <a:latin typeface="Times New Roman" panose="02020603050405020304" pitchFamily="18" charset="0"/>
              <a:cs typeface="Times New Roman" panose="02020603050405020304" pitchFamily="18" charset="0"/>
            </a:endParaRPr>
          </a:p>
          <a:p>
            <a:pPr algn="just"/>
            <a:r>
              <a:rPr lang="fr-FR" sz="2400" b="1" u="sng" dirty="0">
                <a:latin typeface="Times New Roman" panose="02020603050405020304" pitchFamily="18" charset="0"/>
                <a:cs typeface="Times New Roman" panose="02020603050405020304" pitchFamily="18" charset="0"/>
              </a:rPr>
              <a:t>Un actif informatique :</a:t>
            </a:r>
            <a:r>
              <a:rPr lang="fr-FR" sz="2400" b="1"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Composant présentant une certaine valeur financière, qui est susceptible de contribuer à la fourniture de services ou produits informatiques.</a:t>
            </a:r>
          </a:p>
        </p:txBody>
      </p:sp>
    </p:spTree>
    <p:extLst>
      <p:ext uri="{BB962C8B-B14F-4D97-AF65-F5344CB8AC3E}">
        <p14:creationId xmlns:p14="http://schemas.microsoft.com/office/powerpoint/2010/main" val="530272647"/>
      </p:ext>
    </p:extLst>
  </p:cSld>
  <p:clrMapOvr>
    <a:masterClrMapping/>
  </p:clrMapOvr>
  <p:transition spd="slow">
    <p:cove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101</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actifs informatiques</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16ADCF66-3B4F-47B1-8E92-6DB0DDCC45F6}"/>
              </a:ext>
            </a:extLst>
          </p:cNvPr>
          <p:cNvSpPr/>
          <p:nvPr/>
        </p:nvSpPr>
        <p:spPr>
          <a:xfrm>
            <a:off x="329184" y="1986607"/>
            <a:ext cx="11649456" cy="4154984"/>
          </a:xfrm>
          <a:prstGeom prst="rect">
            <a:avLst/>
          </a:prstGeom>
        </p:spPr>
        <p:txBody>
          <a:bodyPr wrap="square">
            <a:spAutoFit/>
          </a:bodyPr>
          <a:lstStyle/>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gestion des actifs est une pratique bien établie qui comprend l’acquisition, l’exploitation, l’entretien et l’élimination des actifs organisationnels, notamment l’infrastructure critique.</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gestion des actifs informatiques (ITAM) est une sous pratique de la gestion des actifs qui vise spécifiquement à gérer les cycles de vie et le coût total de l’équipement et de l’infrastructure informatique.</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gestion des actifs logiciels (SAM) est l’infrastructure et les processus nécessaires à la gestion, au contrôle et à la protection efficaces des actifs logiciels d’une organisation, à toutes les étapes de leur cycle de vie.</a:t>
            </a:r>
          </a:p>
        </p:txBody>
      </p:sp>
    </p:spTree>
    <p:extLst>
      <p:ext uri="{BB962C8B-B14F-4D97-AF65-F5344CB8AC3E}">
        <p14:creationId xmlns:p14="http://schemas.microsoft.com/office/powerpoint/2010/main" val="4040100253"/>
      </p:ext>
    </p:extLst>
  </p:cSld>
  <p:clrMapOvr>
    <a:masterClrMapping/>
  </p:clrMapOvr>
  <p:transition spd="slow">
    <p:cove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102</a:t>
            </a:fld>
            <a:endParaRPr lang="fr-FR"/>
          </a:p>
        </p:txBody>
      </p:sp>
      <p:sp>
        <p:nvSpPr>
          <p:cNvPr id="7" name="ZoneTexte 6">
            <a:extLst>
              <a:ext uri="{FF2B5EF4-FFF2-40B4-BE49-F238E27FC236}">
                <a16:creationId xmlns:a16="http://schemas.microsoft.com/office/drawing/2014/main" id="{EE3E74D0-460D-4909-96D9-4AE0241FB8EF}"/>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 la configuration des services</a:t>
            </a:r>
            <a:endParaRPr lang="fr-FR" sz="4800" dirty="0">
              <a:effectLst>
                <a:reflection blurRad="6350" stA="55000" endA="300" endPos="45500" dir="5400000" sy="-100000" algn="bl" rotWithShape="0"/>
              </a:effectLst>
            </a:endParaRPr>
          </a:p>
        </p:txBody>
      </p:sp>
      <p:sp>
        <p:nvSpPr>
          <p:cNvPr id="8" name="Rectangle 7">
            <a:extLst>
              <a:ext uri="{FF2B5EF4-FFF2-40B4-BE49-F238E27FC236}">
                <a16:creationId xmlns:a16="http://schemas.microsoft.com/office/drawing/2014/main" id="{F079FE5F-6FD9-44E1-8500-584727DC5721}"/>
              </a:ext>
            </a:extLst>
          </p:cNvPr>
          <p:cNvSpPr/>
          <p:nvPr/>
        </p:nvSpPr>
        <p:spPr>
          <a:xfrm>
            <a:off x="329184" y="1986607"/>
            <a:ext cx="11649456" cy="3785652"/>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Raison d’être : </a:t>
            </a:r>
          </a:p>
          <a:p>
            <a:pPr algn="just"/>
            <a:r>
              <a:rPr lang="fr-FR" sz="2400" dirty="0">
                <a:latin typeface="Times New Roman" panose="02020603050405020304" pitchFamily="18" charset="0"/>
                <a:cs typeface="Times New Roman" panose="02020603050405020304" pitchFamily="18" charset="0"/>
              </a:rPr>
              <a:t>S’assurer que des informations exactes et fiables sur la configuration des services, et sur les éléments de configuration qui les soutiennent sont disponibles au moment et à l’endroit requis. Cela inclut les informations sur la manière dont les éléments de configuration sont configurés et les relations entre eux.</a:t>
            </a:r>
          </a:p>
          <a:p>
            <a:pPr algn="just"/>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Élément de configuration (CI) : tout composant qui doit être géré afin de fournir un service informatique.</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Système de gestion des configurations : ensemble d’outils, de données et d’informations utilisé pour soutenir la gestion de la configuration des services</a:t>
            </a:r>
          </a:p>
        </p:txBody>
      </p:sp>
    </p:spTree>
    <p:extLst>
      <p:ext uri="{BB962C8B-B14F-4D97-AF65-F5344CB8AC3E}">
        <p14:creationId xmlns:p14="http://schemas.microsoft.com/office/powerpoint/2010/main" val="935700229"/>
      </p:ext>
    </p:extLst>
  </p:cSld>
  <p:clrMapOvr>
    <a:masterClrMapping/>
  </p:clrMapOvr>
  <p:transition spd="slow">
    <p:cove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103</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2185214"/>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 la configuration des services :</a:t>
            </a:r>
          </a:p>
          <a:p>
            <a:pPr algn="ctr"/>
            <a:r>
              <a:rPr lang="fr-FR" sz="4400" dirty="0">
                <a:effectLst>
                  <a:reflection blurRad="6350" stA="55000" endA="300" endPos="45500" dir="5400000" sy="-100000" algn="bl" rotWithShape="0"/>
                </a:effectLst>
              </a:rPr>
              <a:t>Modèle de service simplifié pour un service IT</a:t>
            </a:r>
            <a:endParaRPr lang="fr-FR" sz="4800" dirty="0">
              <a:effectLst>
                <a:reflection blurRad="6350" stA="55000" endA="300" endPos="45500" dir="5400000" sy="-100000" algn="bl" rotWithShape="0"/>
              </a:effectLst>
            </a:endParaRPr>
          </a:p>
        </p:txBody>
      </p:sp>
      <p:pic>
        <p:nvPicPr>
          <p:cNvPr id="2" name="Image 1">
            <a:extLst>
              <a:ext uri="{FF2B5EF4-FFF2-40B4-BE49-F238E27FC236}">
                <a16:creationId xmlns:a16="http://schemas.microsoft.com/office/drawing/2014/main" id="{603B2CEE-FF09-40D4-8537-7E9D02716E2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64020" y="2924897"/>
            <a:ext cx="5481153" cy="3759590"/>
          </a:xfrm>
          <a:prstGeom prst="rect">
            <a:avLst/>
          </a:prstGeom>
        </p:spPr>
      </p:pic>
    </p:spTree>
    <p:extLst>
      <p:ext uri="{BB962C8B-B14F-4D97-AF65-F5344CB8AC3E}">
        <p14:creationId xmlns:p14="http://schemas.microsoft.com/office/powerpoint/2010/main" val="981021726"/>
      </p:ext>
    </p:extLst>
  </p:cSld>
  <p:clrMapOvr>
    <a:masterClrMapping/>
  </p:clrMapOvr>
  <p:transition spd="slow">
    <p:cove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104</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incidents</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07C87E61-4B41-4468-98D2-86FA27F9BC27}"/>
              </a:ext>
            </a:extLst>
          </p:cNvPr>
          <p:cNvSpPr/>
          <p:nvPr/>
        </p:nvSpPr>
        <p:spPr>
          <a:xfrm>
            <a:off x="329184" y="1986607"/>
            <a:ext cx="11649456" cy="2308324"/>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Raison d’être : </a:t>
            </a:r>
          </a:p>
          <a:p>
            <a:pPr algn="just"/>
            <a:r>
              <a:rPr lang="fr-FR" sz="2400" dirty="0">
                <a:latin typeface="Times New Roman" panose="02020603050405020304" pitchFamily="18" charset="0"/>
                <a:cs typeface="Times New Roman" panose="02020603050405020304" pitchFamily="18" charset="0"/>
              </a:rPr>
              <a:t>Réduire l’impact négatif des incidents, en restaurant l’exploitation normale des services aussi</a:t>
            </a:r>
          </a:p>
          <a:p>
            <a:pPr algn="just"/>
            <a:r>
              <a:rPr lang="fr-FR" sz="2400" dirty="0">
                <a:latin typeface="Times New Roman" panose="02020603050405020304" pitchFamily="18" charset="0"/>
                <a:cs typeface="Times New Roman" panose="02020603050405020304" pitchFamily="18" charset="0"/>
              </a:rPr>
              <a:t>rapidement que possible.</a:t>
            </a:r>
          </a:p>
          <a:p>
            <a:pPr algn="just"/>
            <a:endParaRPr lang="fr-FR" sz="2400" dirty="0">
              <a:latin typeface="Times New Roman" panose="02020603050405020304" pitchFamily="18" charset="0"/>
              <a:cs typeface="Times New Roman" panose="02020603050405020304" pitchFamily="18" charset="0"/>
            </a:endParaRPr>
          </a:p>
          <a:p>
            <a:pPr algn="just"/>
            <a:r>
              <a:rPr lang="fr-FR" sz="2400" b="1" u="sng" dirty="0">
                <a:latin typeface="Times New Roman" panose="02020603050405020304" pitchFamily="18" charset="0"/>
                <a:cs typeface="Times New Roman" panose="02020603050405020304" pitchFamily="18" charset="0"/>
              </a:rPr>
              <a:t>Un incident : </a:t>
            </a:r>
          </a:p>
          <a:p>
            <a:pPr algn="just"/>
            <a:r>
              <a:rPr lang="fr-FR" sz="2400" dirty="0">
                <a:latin typeface="Times New Roman" panose="02020603050405020304" pitchFamily="18" charset="0"/>
                <a:cs typeface="Times New Roman" panose="02020603050405020304" pitchFamily="18" charset="0"/>
              </a:rPr>
              <a:t>Une interruption non planifiée d’un service ou la réduction de la qualité d’un service.</a:t>
            </a:r>
          </a:p>
        </p:txBody>
      </p:sp>
    </p:spTree>
    <p:extLst>
      <p:ext uri="{BB962C8B-B14F-4D97-AF65-F5344CB8AC3E}">
        <p14:creationId xmlns:p14="http://schemas.microsoft.com/office/powerpoint/2010/main" val="4147142935"/>
      </p:ext>
    </p:extLst>
  </p:cSld>
  <p:clrMapOvr>
    <a:masterClrMapping/>
  </p:clrMapOvr>
  <p:transition spd="slow">
    <p:cove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105</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2246769"/>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incidents :</a:t>
            </a:r>
          </a:p>
          <a:p>
            <a:pPr algn="ctr"/>
            <a:r>
              <a:rPr lang="fr-FR" sz="4400" dirty="0">
                <a:effectLst>
                  <a:reflection blurRad="6350" stA="55000" endA="300" endPos="45500" dir="5400000" sy="-100000" algn="bl" rotWithShape="0"/>
                </a:effectLst>
              </a:rPr>
              <a:t>L’importance de la gestion des incidents</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07C87E61-4B41-4468-98D2-86FA27F9BC27}"/>
              </a:ext>
            </a:extLst>
          </p:cNvPr>
          <p:cNvSpPr/>
          <p:nvPr/>
        </p:nvSpPr>
        <p:spPr>
          <a:xfrm>
            <a:off x="329184" y="2678590"/>
            <a:ext cx="11649456" cy="3046988"/>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La gestion des incidents est importante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Très fort impact sur la satisfaction des clients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Très fort impact sur la manière dont le fournisseur de service est perçu.</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algn="just"/>
            <a:r>
              <a:rPr lang="fr-FR" sz="2400" b="1" u="sng" dirty="0">
                <a:latin typeface="Times New Roman" panose="02020603050405020304" pitchFamily="18" charset="0"/>
                <a:cs typeface="Times New Roman" panose="02020603050405020304" pitchFamily="18" charset="0"/>
              </a:rPr>
              <a:t>Tous les incidents doivent être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Enregistrés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Gérés pour garantir une résolution dans les délais prévus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Traités par des équipes suffisamment dimensionnées.</a:t>
            </a:r>
          </a:p>
        </p:txBody>
      </p:sp>
    </p:spTree>
    <p:extLst>
      <p:ext uri="{BB962C8B-B14F-4D97-AF65-F5344CB8AC3E}">
        <p14:creationId xmlns:p14="http://schemas.microsoft.com/office/powerpoint/2010/main" val="801624758"/>
      </p:ext>
    </p:extLst>
  </p:cSld>
  <p:clrMapOvr>
    <a:masterClrMapping/>
  </p:clrMapOvr>
  <p:transition spd="slow">
    <p:cove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106</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2246769"/>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incidents :</a:t>
            </a:r>
          </a:p>
          <a:p>
            <a:pPr algn="ctr"/>
            <a:r>
              <a:rPr lang="fr-FR" sz="4400" dirty="0">
                <a:effectLst>
                  <a:reflection blurRad="6350" stA="55000" endA="300" endPos="45500" dir="5400000" sy="-100000" algn="bl" rotWithShape="0"/>
                </a:effectLst>
              </a:rPr>
              <a:t>L’importance de la gestion des incidents</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07C87E61-4B41-4468-98D2-86FA27F9BC27}"/>
              </a:ext>
            </a:extLst>
          </p:cNvPr>
          <p:cNvSpPr/>
          <p:nvPr/>
        </p:nvSpPr>
        <p:spPr>
          <a:xfrm>
            <a:off x="329184" y="2678590"/>
            <a:ext cx="11649456" cy="2677656"/>
          </a:xfrm>
          <a:prstGeom prst="rect">
            <a:avLst/>
          </a:prstGeom>
        </p:spPr>
        <p:txBody>
          <a:bodyPr wrap="square">
            <a:spAutoFit/>
          </a:bodyPr>
          <a:lstStyle/>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 processus formel doit être défini pour l’enregistrement et la gestion des incidents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informations sur les incidents doivent être stockées dans des outils adaptés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Il est nécessaire de fournir des mises à jour régulières sur l’évolution du traitement ;</a:t>
            </a:r>
          </a:p>
          <a:p>
            <a:pPr algn="just"/>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Tous les groupes impliqués doivent comprendre :</a:t>
            </a:r>
          </a:p>
          <a:p>
            <a:pPr marL="800100" lvl="1"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problématiques de la pratique de la gestion des incidents ;</a:t>
            </a:r>
          </a:p>
          <a:p>
            <a:pPr marL="800100" lvl="1"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L’implication de la résolution en termes de coûts, de risques et de services fournis.</a:t>
            </a:r>
          </a:p>
        </p:txBody>
      </p:sp>
    </p:spTree>
    <p:extLst>
      <p:ext uri="{BB962C8B-B14F-4D97-AF65-F5344CB8AC3E}">
        <p14:creationId xmlns:p14="http://schemas.microsoft.com/office/powerpoint/2010/main" val="4034148689"/>
      </p:ext>
    </p:extLst>
  </p:cSld>
  <p:clrMapOvr>
    <a:masterClrMapping/>
  </p:clrMapOvr>
  <p:transition spd="slow">
    <p:cove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107</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2862322"/>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incidents :</a:t>
            </a:r>
          </a:p>
          <a:p>
            <a:pPr algn="ctr"/>
            <a:r>
              <a:rPr lang="fr-FR" sz="4400" dirty="0">
                <a:effectLst>
                  <a:reflection blurRad="6350" stA="55000" endA="300" endPos="45500" dir="5400000" sy="-100000" algn="bl" rotWithShape="0"/>
                </a:effectLst>
              </a:rPr>
              <a:t>Le lien entre la gestion des incidents</a:t>
            </a:r>
          </a:p>
          <a:p>
            <a:pPr algn="ctr"/>
            <a:r>
              <a:rPr lang="fr-FR" sz="4400" dirty="0">
                <a:effectLst>
                  <a:reflection blurRad="6350" stA="55000" endA="300" endPos="45500" dir="5400000" sy="-100000" algn="bl" rotWithShape="0"/>
                </a:effectLst>
              </a:rPr>
              <a:t>et la gestion de la continuité</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07C87E61-4B41-4468-98D2-86FA27F9BC27}"/>
              </a:ext>
            </a:extLst>
          </p:cNvPr>
          <p:cNvSpPr/>
          <p:nvPr/>
        </p:nvSpPr>
        <p:spPr>
          <a:xfrm>
            <a:off x="329184" y="3321143"/>
            <a:ext cx="11649456" cy="1569660"/>
          </a:xfrm>
          <a:prstGeom prst="rect">
            <a:avLst/>
          </a:prstGeom>
        </p:spPr>
        <p:txBody>
          <a:bodyPr wrap="square">
            <a:spAutoFit/>
          </a:bodyPr>
          <a:lstStyle/>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Parfois un incident est tellement catastrophique, qu’il peut nécessiter le déclenchement du plan de continuité.</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reprise après la catastrophe est décrite dans la pratique « gestion de la continuité des services ».</a:t>
            </a:r>
          </a:p>
        </p:txBody>
      </p:sp>
    </p:spTree>
    <p:extLst>
      <p:ext uri="{BB962C8B-B14F-4D97-AF65-F5344CB8AC3E}">
        <p14:creationId xmlns:p14="http://schemas.microsoft.com/office/powerpoint/2010/main" val="983894870"/>
      </p:ext>
    </p:extLst>
  </p:cSld>
  <p:clrMapOvr>
    <a:masterClrMapping/>
  </p:clrMapOvr>
  <p:transition spd="slow">
    <p:cove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108</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2185214"/>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incidents :</a:t>
            </a:r>
          </a:p>
          <a:p>
            <a:pPr algn="ctr"/>
            <a:r>
              <a:rPr lang="fr-FR" sz="4400" dirty="0">
                <a:effectLst>
                  <a:reflection blurRad="6350" stA="55000" endA="300" endPos="45500" dir="5400000" sy="-100000" algn="bl" rotWithShape="0"/>
                </a:effectLst>
              </a:rPr>
              <a:t>La résolution des incidents</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07C87E61-4B41-4468-98D2-86FA27F9BC27}"/>
              </a:ext>
            </a:extLst>
          </p:cNvPr>
          <p:cNvSpPr/>
          <p:nvPr/>
        </p:nvSpPr>
        <p:spPr>
          <a:xfrm>
            <a:off x="329184" y="2868054"/>
            <a:ext cx="11649456" cy="3046988"/>
          </a:xfrm>
          <a:prstGeom prst="rect">
            <a:avLst/>
          </a:prstGeom>
        </p:spPr>
        <p:txBody>
          <a:bodyPr wrap="square">
            <a:spAutoFit/>
          </a:bodyPr>
          <a:lstStyle/>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Certains incidents seront résolus par les utilisateurs eux-mêmes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Certains incidents seront résolus par le centre de service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incidents le plus complexes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Peuvent être escaladés vers des équipes de support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Peuvent impliquer un travail collaboratif entre différentes parties prenantes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incidents peuvent être escaladés à des partenaires ou à des fournisseurs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Parfois la résolution d’un incident peut nécessiter l’invocation du plan de continuité.</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 </a:t>
            </a:r>
            <a:r>
              <a:rPr lang="fr-FR" sz="2400" dirty="0" err="1">
                <a:latin typeface="Times New Roman" panose="02020603050405020304" pitchFamily="18" charset="0"/>
                <a:cs typeface="Times New Roman" panose="02020603050405020304" pitchFamily="18" charset="0"/>
              </a:rPr>
              <a:t>swarming</a:t>
            </a:r>
            <a:r>
              <a:rPr lang="fr-FR" sz="2400" dirty="0">
                <a:latin typeface="Times New Roman" panose="02020603050405020304" pitchFamily="18" charset="0"/>
                <a:cs typeface="Times New Roman" panose="02020603050405020304" pitchFamily="18" charset="0"/>
              </a:rPr>
              <a:t> peut aider à résoudre les incidents ;</a:t>
            </a:r>
          </a:p>
        </p:txBody>
      </p:sp>
      <p:pic>
        <p:nvPicPr>
          <p:cNvPr id="2" name="Image 1">
            <a:extLst>
              <a:ext uri="{FF2B5EF4-FFF2-40B4-BE49-F238E27FC236}">
                <a16:creationId xmlns:a16="http://schemas.microsoft.com/office/drawing/2014/main" id="{21C3C902-1240-437E-B995-CD91D7C73F74}"/>
              </a:ext>
            </a:extLst>
          </p:cNvPr>
          <p:cNvPicPr>
            <a:picLocks noChangeAspect="1"/>
          </p:cNvPicPr>
          <p:nvPr/>
        </p:nvPicPr>
        <p:blipFill>
          <a:blip r:embed="rId2"/>
          <a:stretch>
            <a:fillRect/>
          </a:stretch>
        </p:blipFill>
        <p:spPr>
          <a:xfrm>
            <a:off x="6805782" y="3822358"/>
            <a:ext cx="3202589" cy="1981930"/>
          </a:xfrm>
          <a:prstGeom prst="rect">
            <a:avLst/>
          </a:prstGeom>
        </p:spPr>
      </p:pic>
    </p:spTree>
    <p:extLst>
      <p:ext uri="{BB962C8B-B14F-4D97-AF65-F5344CB8AC3E}">
        <p14:creationId xmlns:p14="http://schemas.microsoft.com/office/powerpoint/2010/main" val="43404205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109</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incidents : Carte d’implication</a:t>
            </a:r>
          </a:p>
        </p:txBody>
      </p:sp>
      <p:pic>
        <p:nvPicPr>
          <p:cNvPr id="3" name="Image 2">
            <a:extLst>
              <a:ext uri="{FF2B5EF4-FFF2-40B4-BE49-F238E27FC236}">
                <a16:creationId xmlns:a16="http://schemas.microsoft.com/office/drawing/2014/main" id="{DDBB08C5-27BE-4609-B225-5CE4A565005F}"/>
              </a:ext>
            </a:extLst>
          </p:cNvPr>
          <p:cNvPicPr>
            <a:picLocks noChangeAspect="1"/>
          </p:cNvPicPr>
          <p:nvPr/>
        </p:nvPicPr>
        <p:blipFill>
          <a:blip r:embed="rId2"/>
          <a:stretch>
            <a:fillRect/>
          </a:stretch>
        </p:blipFill>
        <p:spPr>
          <a:xfrm>
            <a:off x="2712426" y="1797401"/>
            <a:ext cx="6767147" cy="4669941"/>
          </a:xfrm>
          <a:prstGeom prst="rect">
            <a:avLst/>
          </a:prstGeom>
        </p:spPr>
      </p:pic>
      <p:sp>
        <p:nvSpPr>
          <p:cNvPr id="7" name="Bulle narrative : rectangle 6">
            <a:extLst>
              <a:ext uri="{FF2B5EF4-FFF2-40B4-BE49-F238E27FC236}">
                <a16:creationId xmlns:a16="http://schemas.microsoft.com/office/drawing/2014/main" id="{E88A3AC0-7143-4F71-89F2-5E1803F12F6E}"/>
              </a:ext>
            </a:extLst>
          </p:cNvPr>
          <p:cNvSpPr/>
          <p:nvPr/>
        </p:nvSpPr>
        <p:spPr>
          <a:xfrm>
            <a:off x="1024128" y="1970684"/>
            <a:ext cx="5641848" cy="946252"/>
          </a:xfrm>
          <a:prstGeom prst="wedgeRectCallout">
            <a:avLst>
              <a:gd name="adj1" fmla="val 40363"/>
              <a:gd name="adj2" fmla="val 109497"/>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Les incidents peuvent se produire dans les</a:t>
            </a:r>
          </a:p>
          <a:p>
            <a:pPr algn="ctr"/>
            <a:r>
              <a:rPr lang="fr-FR" dirty="0">
                <a:solidFill>
                  <a:schemeClr val="tx1"/>
                </a:solidFill>
              </a:rPr>
              <a:t>environnements de test aussi bien que lors des mises en</a:t>
            </a:r>
          </a:p>
          <a:p>
            <a:pPr algn="ctr"/>
            <a:r>
              <a:rPr lang="fr-FR" dirty="0">
                <a:solidFill>
                  <a:schemeClr val="tx1"/>
                </a:solidFill>
              </a:rPr>
              <a:t>production. Il est important de les résoudre rapidement.</a:t>
            </a:r>
          </a:p>
        </p:txBody>
      </p:sp>
      <p:sp>
        <p:nvSpPr>
          <p:cNvPr id="9" name="Bulle narrative : rectangle 8">
            <a:extLst>
              <a:ext uri="{FF2B5EF4-FFF2-40B4-BE49-F238E27FC236}">
                <a16:creationId xmlns:a16="http://schemas.microsoft.com/office/drawing/2014/main" id="{834B277A-71FC-421C-B8D5-2CF41A7E647F}"/>
              </a:ext>
            </a:extLst>
          </p:cNvPr>
          <p:cNvSpPr/>
          <p:nvPr/>
        </p:nvSpPr>
        <p:spPr>
          <a:xfrm>
            <a:off x="454151" y="3090218"/>
            <a:ext cx="2258275" cy="2167582"/>
          </a:xfrm>
          <a:prstGeom prst="wedgeRectCallout">
            <a:avLst>
              <a:gd name="adj1" fmla="val 119321"/>
              <a:gd name="adj2" fmla="val 13548"/>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Les incidents sont</a:t>
            </a:r>
          </a:p>
          <a:p>
            <a:pPr algn="ctr"/>
            <a:r>
              <a:rPr lang="fr-FR" dirty="0">
                <a:solidFill>
                  <a:schemeClr val="tx1"/>
                </a:solidFill>
              </a:rPr>
              <a:t>visibles des</a:t>
            </a:r>
          </a:p>
          <a:p>
            <a:pPr algn="ctr"/>
            <a:r>
              <a:rPr lang="fr-FR" dirty="0">
                <a:solidFill>
                  <a:schemeClr val="tx1"/>
                </a:solidFill>
              </a:rPr>
              <a:t>utilisateurs et une</a:t>
            </a:r>
          </a:p>
          <a:p>
            <a:pPr algn="ctr"/>
            <a:r>
              <a:rPr lang="fr-FR" dirty="0">
                <a:solidFill>
                  <a:schemeClr val="tx1"/>
                </a:solidFill>
              </a:rPr>
              <a:t>bonne</a:t>
            </a:r>
          </a:p>
          <a:p>
            <a:pPr algn="ctr"/>
            <a:r>
              <a:rPr lang="fr-FR" dirty="0">
                <a:solidFill>
                  <a:schemeClr val="tx1"/>
                </a:solidFill>
              </a:rPr>
              <a:t>communication et</a:t>
            </a:r>
          </a:p>
          <a:p>
            <a:pPr algn="ctr"/>
            <a:r>
              <a:rPr lang="fr-FR" dirty="0">
                <a:solidFill>
                  <a:schemeClr val="tx1"/>
                </a:solidFill>
              </a:rPr>
              <a:t>des mises à jour</a:t>
            </a:r>
          </a:p>
          <a:p>
            <a:pPr algn="ctr"/>
            <a:r>
              <a:rPr lang="fr-FR" dirty="0">
                <a:solidFill>
                  <a:schemeClr val="tx1"/>
                </a:solidFill>
              </a:rPr>
              <a:t>permanentes.</a:t>
            </a:r>
          </a:p>
        </p:txBody>
      </p:sp>
      <p:sp>
        <p:nvSpPr>
          <p:cNvPr id="11" name="Bulle narrative : rectangle 10">
            <a:extLst>
              <a:ext uri="{FF2B5EF4-FFF2-40B4-BE49-F238E27FC236}">
                <a16:creationId xmlns:a16="http://schemas.microsoft.com/office/drawing/2014/main" id="{4BFEB21E-A1CF-42BA-885F-402734279331}"/>
              </a:ext>
            </a:extLst>
          </p:cNvPr>
          <p:cNvSpPr/>
          <p:nvPr/>
        </p:nvSpPr>
        <p:spPr>
          <a:xfrm>
            <a:off x="148281" y="5694372"/>
            <a:ext cx="3984807" cy="946252"/>
          </a:xfrm>
          <a:prstGeom prst="wedgeRectCallout">
            <a:avLst>
              <a:gd name="adj1" fmla="val 98649"/>
              <a:gd name="adj2" fmla="val -49949"/>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Les enregistrements d’incidents</a:t>
            </a:r>
          </a:p>
          <a:p>
            <a:pPr algn="ctr"/>
            <a:r>
              <a:rPr lang="fr-FR" dirty="0">
                <a:solidFill>
                  <a:schemeClr val="tx1"/>
                </a:solidFill>
              </a:rPr>
              <a:t>sont une entrée de toutes les</a:t>
            </a:r>
          </a:p>
          <a:p>
            <a:pPr algn="ctr"/>
            <a:r>
              <a:rPr lang="fr-FR" dirty="0">
                <a:solidFill>
                  <a:schemeClr val="tx1"/>
                </a:solidFill>
              </a:rPr>
              <a:t>activités d’amélioration.</a:t>
            </a:r>
          </a:p>
        </p:txBody>
      </p:sp>
    </p:spTree>
    <p:extLst>
      <p:ext uri="{BB962C8B-B14F-4D97-AF65-F5344CB8AC3E}">
        <p14:creationId xmlns:p14="http://schemas.microsoft.com/office/powerpoint/2010/main" val="350661468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11</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produits et les services</a:t>
            </a:r>
          </a:p>
        </p:txBody>
      </p:sp>
      <p:sp>
        <p:nvSpPr>
          <p:cNvPr id="6" name="Rectangle 5"/>
          <p:cNvSpPr/>
          <p:nvPr/>
        </p:nvSpPr>
        <p:spPr>
          <a:xfrm>
            <a:off x="666973" y="2097623"/>
            <a:ext cx="10768406" cy="2677656"/>
          </a:xfrm>
          <a:prstGeom prst="rect">
            <a:avLst/>
          </a:prstGeom>
        </p:spPr>
        <p:txBody>
          <a:bodyPr wrap="square">
            <a:spAutoFit/>
          </a:bodyPr>
          <a:lstStyle/>
          <a:p>
            <a:r>
              <a:rPr lang="fr-FR" sz="2400" b="1" u="sng" dirty="0">
                <a:latin typeface="Times New Roman" panose="02020603050405020304" pitchFamily="18" charset="0"/>
                <a:cs typeface="Times New Roman" panose="02020603050405020304" pitchFamily="18" charset="0"/>
              </a:rPr>
              <a:t>Un service :</a:t>
            </a:r>
          </a:p>
          <a:p>
            <a:r>
              <a:rPr lang="fr-FR" sz="2400" dirty="0">
                <a:latin typeface="Times New Roman" panose="02020603050405020304" pitchFamily="18" charset="0"/>
                <a:cs typeface="Times New Roman" panose="02020603050405020304" pitchFamily="18" charset="0"/>
              </a:rPr>
              <a:t>Moyen de permettre la </a:t>
            </a:r>
            <a:r>
              <a:rPr lang="fr-FR" sz="2400" dirty="0" err="1">
                <a:latin typeface="Times New Roman" panose="02020603050405020304" pitchFamily="18" charset="0"/>
                <a:cs typeface="Times New Roman" panose="02020603050405020304" pitchFamily="18" charset="0"/>
              </a:rPr>
              <a:t>co</a:t>
            </a:r>
            <a:r>
              <a:rPr lang="fr-FR" sz="2400" dirty="0">
                <a:latin typeface="Times New Roman" panose="02020603050405020304" pitchFamily="18" charset="0"/>
                <a:cs typeface="Times New Roman" panose="02020603050405020304" pitchFamily="18" charset="0"/>
              </a:rPr>
              <a:t>-création de valeur en facilitant des résultats que les clients veulent atteindre, sans qu’ils n’aient à gérer les coûts et risques spécifiques.</a:t>
            </a:r>
          </a:p>
          <a:p>
            <a:endParaRPr lang="fr-FR" sz="2400" dirty="0">
              <a:latin typeface="Times New Roman" panose="02020603050405020304" pitchFamily="18" charset="0"/>
              <a:cs typeface="Times New Roman" panose="02020603050405020304" pitchFamily="18" charset="0"/>
            </a:endParaRPr>
          </a:p>
          <a:p>
            <a:r>
              <a:rPr lang="fr-FR" sz="2400" b="1" u="sng" dirty="0">
                <a:latin typeface="Times New Roman" panose="02020603050405020304" pitchFamily="18" charset="0"/>
                <a:cs typeface="Times New Roman" panose="02020603050405020304" pitchFamily="18" charset="0"/>
              </a:rPr>
              <a:t>Un produit :</a:t>
            </a:r>
          </a:p>
          <a:p>
            <a:r>
              <a:rPr lang="fr-FR" sz="2400" dirty="0">
                <a:latin typeface="Times New Roman" panose="02020603050405020304" pitchFamily="18" charset="0"/>
                <a:cs typeface="Times New Roman" panose="02020603050405020304" pitchFamily="18" charset="0"/>
              </a:rPr>
              <a:t>Configuration des ressources d'une organisation conçue pour offrir de la valeur à un consommateur.</a:t>
            </a:r>
          </a:p>
        </p:txBody>
      </p:sp>
    </p:spTree>
    <p:extLst>
      <p:ext uri="{BB962C8B-B14F-4D97-AF65-F5344CB8AC3E}">
        <p14:creationId xmlns:p14="http://schemas.microsoft.com/office/powerpoint/2010/main" val="1073121631"/>
      </p:ext>
    </p:extLst>
  </p:cSld>
  <p:clrMapOvr>
    <a:masterClrMapping/>
  </p:clrMapOvr>
  <p:transition spd="slow">
    <p:cove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110</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incidents : Carte d’implication</a:t>
            </a:r>
          </a:p>
        </p:txBody>
      </p:sp>
      <p:pic>
        <p:nvPicPr>
          <p:cNvPr id="3" name="Image 2">
            <a:extLst>
              <a:ext uri="{FF2B5EF4-FFF2-40B4-BE49-F238E27FC236}">
                <a16:creationId xmlns:a16="http://schemas.microsoft.com/office/drawing/2014/main" id="{DDBB08C5-27BE-4609-B225-5CE4A565005F}"/>
              </a:ext>
            </a:extLst>
          </p:cNvPr>
          <p:cNvPicPr>
            <a:picLocks noChangeAspect="1"/>
          </p:cNvPicPr>
          <p:nvPr/>
        </p:nvPicPr>
        <p:blipFill>
          <a:blip r:embed="rId2"/>
          <a:stretch>
            <a:fillRect/>
          </a:stretch>
        </p:blipFill>
        <p:spPr>
          <a:xfrm>
            <a:off x="2712426" y="1797401"/>
            <a:ext cx="6767147" cy="4669941"/>
          </a:xfrm>
          <a:prstGeom prst="rect">
            <a:avLst/>
          </a:prstGeom>
        </p:spPr>
      </p:pic>
      <p:sp>
        <p:nvSpPr>
          <p:cNvPr id="7" name="Bulle narrative : rectangle 6">
            <a:extLst>
              <a:ext uri="{FF2B5EF4-FFF2-40B4-BE49-F238E27FC236}">
                <a16:creationId xmlns:a16="http://schemas.microsoft.com/office/drawing/2014/main" id="{E88A3AC0-7143-4F71-89F2-5E1803F12F6E}"/>
              </a:ext>
            </a:extLst>
          </p:cNvPr>
          <p:cNvSpPr/>
          <p:nvPr/>
        </p:nvSpPr>
        <p:spPr>
          <a:xfrm>
            <a:off x="148281" y="2007185"/>
            <a:ext cx="5255823" cy="946252"/>
          </a:xfrm>
          <a:prstGeom prst="wedgeRectCallout">
            <a:avLst>
              <a:gd name="adj1" fmla="val 60726"/>
              <a:gd name="adj2" fmla="val 24460"/>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Les enregistrements des incidents sont des entrées clés aux activités de planification, à la fois à un niveau tactique et opérationnel</a:t>
            </a:r>
          </a:p>
        </p:txBody>
      </p:sp>
      <p:sp>
        <p:nvSpPr>
          <p:cNvPr id="9" name="Bulle narrative : rectangle 8">
            <a:extLst>
              <a:ext uri="{FF2B5EF4-FFF2-40B4-BE49-F238E27FC236}">
                <a16:creationId xmlns:a16="http://schemas.microsoft.com/office/drawing/2014/main" id="{834B277A-71FC-421C-B8D5-2CF41A7E647F}"/>
              </a:ext>
            </a:extLst>
          </p:cNvPr>
          <p:cNvSpPr/>
          <p:nvPr/>
        </p:nvSpPr>
        <p:spPr>
          <a:xfrm>
            <a:off x="454151" y="3090218"/>
            <a:ext cx="2258275" cy="2167582"/>
          </a:xfrm>
          <a:prstGeom prst="wedgeRectCallout">
            <a:avLst>
              <a:gd name="adj1" fmla="val 165481"/>
              <a:gd name="adj2" fmla="val 11861"/>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Les incidents peuvent se produire dans les</a:t>
            </a:r>
          </a:p>
          <a:p>
            <a:pPr algn="ctr"/>
            <a:r>
              <a:rPr lang="fr-FR" dirty="0">
                <a:solidFill>
                  <a:schemeClr val="tx1"/>
                </a:solidFill>
              </a:rPr>
              <a:t>environnements de test, la pratique permet</a:t>
            </a:r>
          </a:p>
          <a:p>
            <a:pPr algn="ctr"/>
            <a:r>
              <a:rPr lang="fr-FR" dirty="0">
                <a:solidFill>
                  <a:schemeClr val="tx1"/>
                </a:solidFill>
              </a:rPr>
              <a:t>de les résoudre rapidement.</a:t>
            </a:r>
          </a:p>
        </p:txBody>
      </p:sp>
      <p:sp>
        <p:nvSpPr>
          <p:cNvPr id="11" name="Bulle narrative : rectangle 10">
            <a:extLst>
              <a:ext uri="{FF2B5EF4-FFF2-40B4-BE49-F238E27FC236}">
                <a16:creationId xmlns:a16="http://schemas.microsoft.com/office/drawing/2014/main" id="{4BFEB21E-A1CF-42BA-885F-402734279331}"/>
              </a:ext>
            </a:extLst>
          </p:cNvPr>
          <p:cNvSpPr/>
          <p:nvPr/>
        </p:nvSpPr>
        <p:spPr>
          <a:xfrm>
            <a:off x="7554921" y="5521090"/>
            <a:ext cx="3984807" cy="946252"/>
          </a:xfrm>
          <a:prstGeom prst="wedgeRectCallout">
            <a:avLst>
              <a:gd name="adj1" fmla="val -78273"/>
              <a:gd name="adj2" fmla="val -164943"/>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La gestion des incidents est un élément clef du support.</a:t>
            </a:r>
          </a:p>
        </p:txBody>
      </p:sp>
    </p:spTree>
    <p:extLst>
      <p:ext uri="{BB962C8B-B14F-4D97-AF65-F5344CB8AC3E}">
        <p14:creationId xmlns:p14="http://schemas.microsoft.com/office/powerpoint/2010/main" val="16809286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111</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problèmes</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403485"/>
            <a:ext cx="11649456" cy="3416320"/>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Raison d’être : </a:t>
            </a:r>
          </a:p>
          <a:p>
            <a:pPr algn="just"/>
            <a:r>
              <a:rPr lang="fr-FR" sz="2400" dirty="0">
                <a:latin typeface="Times New Roman" panose="02020603050405020304" pitchFamily="18" charset="0"/>
                <a:cs typeface="Times New Roman" panose="02020603050405020304" pitchFamily="18" charset="0"/>
              </a:rPr>
              <a:t>Réduire la probabilité et l’impact des incidents, en identifiant leurs causes réelles ou potentielles et en gérant les solutions de contournement et les erreurs connues.</a:t>
            </a:r>
          </a:p>
          <a:p>
            <a:pPr algn="just"/>
            <a:endParaRPr lang="fr-FR" sz="2400" dirty="0">
              <a:latin typeface="Times New Roman" panose="02020603050405020304" pitchFamily="18" charset="0"/>
              <a:cs typeface="Times New Roman" panose="02020603050405020304" pitchFamily="18" charset="0"/>
            </a:endParaRPr>
          </a:p>
          <a:p>
            <a:pPr algn="just"/>
            <a:r>
              <a:rPr lang="fr-FR" sz="2400" b="1" u="sng" dirty="0">
                <a:latin typeface="Times New Roman" panose="02020603050405020304" pitchFamily="18" charset="0"/>
                <a:cs typeface="Times New Roman" panose="02020603050405020304" pitchFamily="18" charset="0"/>
              </a:rPr>
              <a:t>Un problème : </a:t>
            </a:r>
          </a:p>
          <a:p>
            <a:pPr algn="just"/>
            <a:r>
              <a:rPr lang="fr-FR" sz="2400" dirty="0">
                <a:latin typeface="Times New Roman" panose="02020603050405020304" pitchFamily="18" charset="0"/>
                <a:cs typeface="Times New Roman" panose="02020603050405020304" pitchFamily="18" charset="0"/>
              </a:rPr>
              <a:t>Cause réelle ou potentielle d’un ou de plusieurs incidents.</a:t>
            </a:r>
          </a:p>
          <a:p>
            <a:pPr algn="just"/>
            <a:endParaRPr lang="fr-FR" sz="2400" dirty="0">
              <a:latin typeface="Times New Roman" panose="02020603050405020304" pitchFamily="18" charset="0"/>
              <a:cs typeface="Times New Roman" panose="02020603050405020304" pitchFamily="18" charset="0"/>
            </a:endParaRPr>
          </a:p>
          <a:p>
            <a:pPr algn="just"/>
            <a:r>
              <a:rPr lang="fr-FR" sz="2400" b="1" u="sng" dirty="0">
                <a:latin typeface="Times New Roman" panose="02020603050405020304" pitchFamily="18" charset="0"/>
                <a:cs typeface="Times New Roman" panose="02020603050405020304" pitchFamily="18" charset="0"/>
              </a:rPr>
              <a:t>Une erreur connue : </a:t>
            </a:r>
          </a:p>
          <a:p>
            <a:pPr algn="just"/>
            <a:r>
              <a:rPr lang="fr-FR" sz="2400" dirty="0">
                <a:latin typeface="Times New Roman" panose="02020603050405020304" pitchFamily="18" charset="0"/>
                <a:cs typeface="Times New Roman" panose="02020603050405020304" pitchFamily="18" charset="0"/>
              </a:rPr>
              <a:t>Problème ayant été analysé, mais non résolu.</a:t>
            </a:r>
          </a:p>
        </p:txBody>
      </p:sp>
    </p:spTree>
    <p:extLst>
      <p:ext uri="{BB962C8B-B14F-4D97-AF65-F5344CB8AC3E}">
        <p14:creationId xmlns:p14="http://schemas.microsoft.com/office/powerpoint/2010/main" val="2918567821"/>
      </p:ext>
    </p:extLst>
  </p:cSld>
  <p:clrMapOvr>
    <a:masterClrMapping/>
  </p:clrMapOvr>
  <p:transition spd="slow">
    <p:cove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112</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2185214"/>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problèmes/Différence entre problème et incidents</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842397"/>
            <a:ext cx="11649456" cy="3046988"/>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Les problèmes sont liés aux incidents, mais ils se distinguent sur la manière dont ils sont gérés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incidents ont un impact sur les utilisateurs ou les processus métier, et doivent être résolus de manière à ce que les activités métiers puissent reprendre.</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problèmes sont la cause des incidents. Ils nécessitent des investigations et des analyses pour identifier les causes, créer des solutions de contournement et des solutions à long terme.</a:t>
            </a:r>
          </a:p>
        </p:txBody>
      </p:sp>
    </p:spTree>
    <p:extLst>
      <p:ext uri="{BB962C8B-B14F-4D97-AF65-F5344CB8AC3E}">
        <p14:creationId xmlns:p14="http://schemas.microsoft.com/office/powerpoint/2010/main" val="3539033785"/>
      </p:ext>
    </p:extLst>
  </p:cSld>
  <p:clrMapOvr>
    <a:masterClrMapping/>
  </p:clrMapOvr>
  <p:transition spd="slow">
    <p:cove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113</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problèmes/Activités principales</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001149"/>
            <a:ext cx="11649456" cy="4524315"/>
          </a:xfrm>
          <a:prstGeom prst="rect">
            <a:avLst/>
          </a:prstGeom>
        </p:spPr>
        <p:txBody>
          <a:bodyPr wrap="square">
            <a:spAutoFit/>
          </a:bodyPr>
          <a:lstStyle/>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Effectuer des analyses de tendance fondées sur les enregistrements des incidents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Détecter les difficultés dupliquées ou récurrentes par les utilisateurs, le centre de service et le personnel de support technique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Durant la gestion d’un incident majeur, identifier un risque qu’un incident se produise à nouveau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Analyser les informations envoyées par les fournisseurs et partenaires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Analyser les informations envoyées par les équipes internes de développeurs de logiciels, de test et de projet.</a:t>
            </a:r>
          </a:p>
        </p:txBody>
      </p:sp>
    </p:spTree>
    <p:extLst>
      <p:ext uri="{BB962C8B-B14F-4D97-AF65-F5344CB8AC3E}">
        <p14:creationId xmlns:p14="http://schemas.microsoft.com/office/powerpoint/2010/main" val="3200953186"/>
      </p:ext>
    </p:extLst>
  </p:cSld>
  <p:clrMapOvr>
    <a:masterClrMapping/>
  </p:clrMapOvr>
  <p:transition spd="slow">
    <p:cove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114</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problèmes/Phases de gestion</a:t>
            </a:r>
          </a:p>
        </p:txBody>
      </p:sp>
      <p:pic>
        <p:nvPicPr>
          <p:cNvPr id="2" name="Image 1">
            <a:extLst>
              <a:ext uri="{FF2B5EF4-FFF2-40B4-BE49-F238E27FC236}">
                <a16:creationId xmlns:a16="http://schemas.microsoft.com/office/drawing/2014/main" id="{05EDA178-A791-4109-B74C-E44288F532A7}"/>
              </a:ext>
            </a:extLst>
          </p:cNvPr>
          <p:cNvPicPr>
            <a:picLocks noChangeAspect="1"/>
          </p:cNvPicPr>
          <p:nvPr/>
        </p:nvPicPr>
        <p:blipFill>
          <a:blip r:embed="rId2"/>
          <a:stretch>
            <a:fillRect/>
          </a:stretch>
        </p:blipFill>
        <p:spPr>
          <a:xfrm>
            <a:off x="353961" y="4545453"/>
            <a:ext cx="11484077" cy="2064774"/>
          </a:xfrm>
          <a:prstGeom prst="rect">
            <a:avLst/>
          </a:prstGeom>
        </p:spPr>
      </p:pic>
      <p:sp>
        <p:nvSpPr>
          <p:cNvPr id="3" name="Rectangle 2">
            <a:extLst>
              <a:ext uri="{FF2B5EF4-FFF2-40B4-BE49-F238E27FC236}">
                <a16:creationId xmlns:a16="http://schemas.microsoft.com/office/drawing/2014/main" id="{7B73E73D-B342-4039-BBC2-E6BC6DD98221}"/>
              </a:ext>
            </a:extLst>
          </p:cNvPr>
          <p:cNvSpPr/>
          <p:nvPr/>
        </p:nvSpPr>
        <p:spPr>
          <a:xfrm>
            <a:off x="353961" y="2185416"/>
            <a:ext cx="3358503" cy="2295144"/>
          </a:xfrm>
          <a:prstGeom prst="rect">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buFont typeface="Arial" panose="020B0604020202020204" pitchFamily="34" charset="0"/>
              <a:buChar char="•"/>
            </a:pPr>
            <a:r>
              <a:rPr lang="fr-FR" dirty="0">
                <a:solidFill>
                  <a:schemeClr val="tx1"/>
                </a:solidFill>
              </a:rPr>
              <a:t>Analyse de tendances ; </a:t>
            </a:r>
          </a:p>
          <a:p>
            <a:pPr marL="285750" indent="-285750">
              <a:buFont typeface="Arial" panose="020B0604020202020204" pitchFamily="34" charset="0"/>
              <a:buChar char="•"/>
            </a:pPr>
            <a:r>
              <a:rPr lang="fr-FR" dirty="0">
                <a:solidFill>
                  <a:schemeClr val="tx1"/>
                </a:solidFill>
              </a:rPr>
              <a:t>Incidents récurrents ; </a:t>
            </a:r>
          </a:p>
          <a:p>
            <a:pPr marL="285750" indent="-285750">
              <a:buFont typeface="Arial" panose="020B0604020202020204" pitchFamily="34" charset="0"/>
              <a:buChar char="•"/>
            </a:pPr>
            <a:r>
              <a:rPr lang="fr-FR" dirty="0">
                <a:solidFill>
                  <a:schemeClr val="tx1"/>
                </a:solidFill>
              </a:rPr>
              <a:t>Incidents majeurs ; </a:t>
            </a:r>
          </a:p>
          <a:p>
            <a:pPr marL="285750" indent="-285750">
              <a:buFont typeface="Arial" panose="020B0604020202020204" pitchFamily="34" charset="0"/>
              <a:buChar char="•"/>
            </a:pPr>
            <a:r>
              <a:rPr lang="fr-FR" dirty="0">
                <a:solidFill>
                  <a:schemeClr val="tx1"/>
                </a:solidFill>
              </a:rPr>
              <a:t>Informations des fournisseurs</a:t>
            </a:r>
          </a:p>
          <a:p>
            <a:pPr marL="285750" indent="-285750">
              <a:buFont typeface="Arial" panose="020B0604020202020204" pitchFamily="34" charset="0"/>
              <a:buChar char="•"/>
            </a:pPr>
            <a:r>
              <a:rPr lang="fr-FR" dirty="0">
                <a:solidFill>
                  <a:schemeClr val="tx1"/>
                </a:solidFill>
              </a:rPr>
              <a:t>et des partenaires ; </a:t>
            </a:r>
          </a:p>
          <a:p>
            <a:pPr marL="285750" indent="-285750">
              <a:buFont typeface="Arial" panose="020B0604020202020204" pitchFamily="34" charset="0"/>
              <a:buChar char="•"/>
            </a:pPr>
            <a:r>
              <a:rPr lang="fr-FR" dirty="0">
                <a:solidFill>
                  <a:schemeClr val="tx1"/>
                </a:solidFill>
              </a:rPr>
              <a:t>Développeurs, testeurs,</a:t>
            </a:r>
          </a:p>
          <a:p>
            <a:pPr marL="285750" indent="-285750">
              <a:buFont typeface="Arial" panose="020B0604020202020204" pitchFamily="34" charset="0"/>
              <a:buChar char="•"/>
            </a:pPr>
            <a:r>
              <a:rPr lang="fr-FR" dirty="0">
                <a:solidFill>
                  <a:schemeClr val="tx1"/>
                </a:solidFill>
              </a:rPr>
              <a:t>projets ; </a:t>
            </a:r>
          </a:p>
          <a:p>
            <a:pPr marL="285750" indent="-285750">
              <a:buFont typeface="Arial" panose="020B0604020202020204" pitchFamily="34" charset="0"/>
              <a:buChar char="•"/>
            </a:pPr>
            <a:r>
              <a:rPr lang="fr-FR" dirty="0">
                <a:solidFill>
                  <a:schemeClr val="tx1"/>
                </a:solidFill>
              </a:rPr>
              <a:t>…</a:t>
            </a:r>
          </a:p>
        </p:txBody>
      </p:sp>
      <p:sp>
        <p:nvSpPr>
          <p:cNvPr id="7" name="Rectangle 6">
            <a:extLst>
              <a:ext uri="{FF2B5EF4-FFF2-40B4-BE49-F238E27FC236}">
                <a16:creationId xmlns:a16="http://schemas.microsoft.com/office/drawing/2014/main" id="{3C87E651-0C51-4388-95BB-A6E4C356E4B1}"/>
              </a:ext>
            </a:extLst>
          </p:cNvPr>
          <p:cNvSpPr/>
          <p:nvPr/>
        </p:nvSpPr>
        <p:spPr>
          <a:xfrm>
            <a:off x="4416747" y="2185416"/>
            <a:ext cx="3358503" cy="2295144"/>
          </a:xfrm>
          <a:prstGeom prst="rect">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buFont typeface="Arial" panose="020B0604020202020204" pitchFamily="34" charset="0"/>
              <a:buChar char="•"/>
            </a:pPr>
            <a:r>
              <a:rPr lang="fr-FR" dirty="0">
                <a:solidFill>
                  <a:schemeClr val="tx1"/>
                </a:solidFill>
              </a:rPr>
              <a:t>Gestion et priorités basées sur les risques ;</a:t>
            </a:r>
          </a:p>
          <a:p>
            <a:pPr marL="285750" indent="-285750">
              <a:buFont typeface="Arial" panose="020B0604020202020204" pitchFamily="34" charset="0"/>
              <a:buChar char="•"/>
            </a:pPr>
            <a:r>
              <a:rPr lang="fr-FR" dirty="0">
                <a:solidFill>
                  <a:schemeClr val="tx1"/>
                </a:solidFill>
              </a:rPr>
              <a:t>Analyse des problèmes à partir des perspectives</a:t>
            </a:r>
          </a:p>
        </p:txBody>
      </p:sp>
      <p:sp>
        <p:nvSpPr>
          <p:cNvPr id="8" name="Rectangle 7">
            <a:extLst>
              <a:ext uri="{FF2B5EF4-FFF2-40B4-BE49-F238E27FC236}">
                <a16:creationId xmlns:a16="http://schemas.microsoft.com/office/drawing/2014/main" id="{524C5D0A-3630-4C6C-831D-48DDFA691738}"/>
              </a:ext>
            </a:extLst>
          </p:cNvPr>
          <p:cNvSpPr/>
          <p:nvPr/>
        </p:nvSpPr>
        <p:spPr>
          <a:xfrm>
            <a:off x="8479533" y="2185416"/>
            <a:ext cx="3358503" cy="2295144"/>
          </a:xfrm>
          <a:prstGeom prst="rect">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buFont typeface="Arial" panose="020B0604020202020204" pitchFamily="34" charset="0"/>
              <a:buChar char="•"/>
            </a:pPr>
            <a:r>
              <a:rPr lang="fr-FR" dirty="0">
                <a:solidFill>
                  <a:schemeClr val="tx1"/>
                </a:solidFill>
              </a:rPr>
              <a:t>Identification des solutions permanentes potentielles ;</a:t>
            </a:r>
          </a:p>
          <a:p>
            <a:pPr marL="285750" indent="-285750">
              <a:buFont typeface="Arial" panose="020B0604020202020204" pitchFamily="34" charset="0"/>
              <a:buChar char="•"/>
            </a:pPr>
            <a:r>
              <a:rPr lang="fr-FR" dirty="0">
                <a:solidFill>
                  <a:schemeClr val="tx1"/>
                </a:solidFill>
              </a:rPr>
              <a:t>Réévaluation des statuts des erreurs connues ;</a:t>
            </a:r>
          </a:p>
          <a:p>
            <a:pPr marL="285750" indent="-285750">
              <a:buFont typeface="Arial" panose="020B0604020202020204" pitchFamily="34" charset="0"/>
              <a:buChar char="•"/>
            </a:pPr>
            <a:r>
              <a:rPr lang="fr-FR" dirty="0">
                <a:solidFill>
                  <a:schemeClr val="tx1"/>
                </a:solidFill>
              </a:rPr>
              <a:t>Amélioration des solutions de contournement</a:t>
            </a:r>
          </a:p>
        </p:txBody>
      </p:sp>
    </p:spTree>
    <p:extLst>
      <p:ext uri="{BB962C8B-B14F-4D97-AF65-F5344CB8AC3E}">
        <p14:creationId xmlns:p14="http://schemas.microsoft.com/office/powerpoint/2010/main" val="22204858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115</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problèmes/Phases de gestion</a:t>
            </a:r>
          </a:p>
        </p:txBody>
      </p:sp>
      <p:pic>
        <p:nvPicPr>
          <p:cNvPr id="2" name="Image 1">
            <a:extLst>
              <a:ext uri="{FF2B5EF4-FFF2-40B4-BE49-F238E27FC236}">
                <a16:creationId xmlns:a16="http://schemas.microsoft.com/office/drawing/2014/main" id="{05EDA178-A791-4109-B74C-E44288F532A7}"/>
              </a:ext>
            </a:extLst>
          </p:cNvPr>
          <p:cNvPicPr>
            <a:picLocks noChangeAspect="1"/>
          </p:cNvPicPr>
          <p:nvPr/>
        </p:nvPicPr>
        <p:blipFill>
          <a:blip r:embed="rId2"/>
          <a:stretch>
            <a:fillRect/>
          </a:stretch>
        </p:blipFill>
        <p:spPr>
          <a:xfrm>
            <a:off x="2150077" y="2164718"/>
            <a:ext cx="7529384" cy="1353742"/>
          </a:xfrm>
          <a:prstGeom prst="rect">
            <a:avLst/>
          </a:prstGeom>
        </p:spPr>
      </p:pic>
      <p:sp>
        <p:nvSpPr>
          <p:cNvPr id="9" name="Rectangle 8">
            <a:extLst>
              <a:ext uri="{FF2B5EF4-FFF2-40B4-BE49-F238E27FC236}">
                <a16:creationId xmlns:a16="http://schemas.microsoft.com/office/drawing/2014/main" id="{7CB1BCEC-D27C-4D6F-A5E6-BA5BC8702EE7}"/>
              </a:ext>
            </a:extLst>
          </p:cNvPr>
          <p:cNvSpPr/>
          <p:nvPr/>
        </p:nvSpPr>
        <p:spPr>
          <a:xfrm>
            <a:off x="642222" y="3599289"/>
            <a:ext cx="11228502" cy="3046988"/>
          </a:xfrm>
          <a:prstGeom prst="rect">
            <a:avLst/>
          </a:prstGeom>
        </p:spPr>
        <p:txBody>
          <a:bodyPr wrap="square">
            <a:spAutoFit/>
          </a:bodyPr>
          <a:lstStyle/>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Réaliser des analyses de tendance des incidents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Détecter les soucis récurrents des utilisateurs, du centre de service et des équipes de support technique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Lors de la gestion des incidents majeurs, identifier un risque qu’un incident puisse se produire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Analyser les informations venant des fournisseurs et des partenaires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Analyser les informations reçues des équipes de développement logiciel internes, des équipes de test et des équipes projet.</a:t>
            </a:r>
          </a:p>
        </p:txBody>
      </p:sp>
      <p:sp>
        <p:nvSpPr>
          <p:cNvPr id="10" name="Rectangle 9">
            <a:extLst>
              <a:ext uri="{FF2B5EF4-FFF2-40B4-BE49-F238E27FC236}">
                <a16:creationId xmlns:a16="http://schemas.microsoft.com/office/drawing/2014/main" id="{7A5562EA-F9D9-412B-80AE-7E09E71F58E0}"/>
              </a:ext>
            </a:extLst>
          </p:cNvPr>
          <p:cNvSpPr/>
          <p:nvPr/>
        </p:nvSpPr>
        <p:spPr>
          <a:xfrm>
            <a:off x="4530811" y="2164718"/>
            <a:ext cx="5148650" cy="1353742"/>
          </a:xfrm>
          <a:prstGeom prst="rect">
            <a:avLst/>
          </a:prstGeom>
          <a:solidFill>
            <a:schemeClr val="bg2">
              <a:lumMod val="40000"/>
              <a:lumOff val="6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9354788"/>
      </p:ext>
    </p:extLst>
  </p:cSld>
  <p:clrMapOvr>
    <a:masterClrMapping/>
  </p:clrMapOvr>
  <p:transition spd="slow">
    <p:cove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116</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problèmes/Phases de gestion</a:t>
            </a:r>
          </a:p>
        </p:txBody>
      </p:sp>
      <p:pic>
        <p:nvPicPr>
          <p:cNvPr id="2" name="Image 1">
            <a:extLst>
              <a:ext uri="{FF2B5EF4-FFF2-40B4-BE49-F238E27FC236}">
                <a16:creationId xmlns:a16="http://schemas.microsoft.com/office/drawing/2014/main" id="{05EDA178-A791-4109-B74C-E44288F532A7}"/>
              </a:ext>
            </a:extLst>
          </p:cNvPr>
          <p:cNvPicPr>
            <a:picLocks noChangeAspect="1"/>
          </p:cNvPicPr>
          <p:nvPr/>
        </p:nvPicPr>
        <p:blipFill>
          <a:blip r:embed="rId2"/>
          <a:stretch>
            <a:fillRect/>
          </a:stretch>
        </p:blipFill>
        <p:spPr>
          <a:xfrm>
            <a:off x="2150077" y="1974218"/>
            <a:ext cx="7529384" cy="1353742"/>
          </a:xfrm>
          <a:prstGeom prst="rect">
            <a:avLst/>
          </a:prstGeom>
        </p:spPr>
      </p:pic>
      <p:sp>
        <p:nvSpPr>
          <p:cNvPr id="9" name="Rectangle 8">
            <a:extLst>
              <a:ext uri="{FF2B5EF4-FFF2-40B4-BE49-F238E27FC236}">
                <a16:creationId xmlns:a16="http://schemas.microsoft.com/office/drawing/2014/main" id="{7CB1BCEC-D27C-4D6F-A5E6-BA5BC8702EE7}"/>
              </a:ext>
            </a:extLst>
          </p:cNvPr>
          <p:cNvSpPr/>
          <p:nvPr/>
        </p:nvSpPr>
        <p:spPr>
          <a:xfrm>
            <a:off x="642222" y="3180189"/>
            <a:ext cx="11228502" cy="3785652"/>
          </a:xfrm>
          <a:prstGeom prst="rect">
            <a:avLst/>
          </a:prstGeom>
        </p:spPr>
        <p:txBody>
          <a:bodyPr wrap="square">
            <a:spAutoFit/>
          </a:bodyPr>
          <a:lstStyle/>
          <a:p>
            <a:pPr algn="just"/>
            <a:r>
              <a:rPr lang="fr-FR" sz="2400" dirty="0">
                <a:latin typeface="Times New Roman" panose="02020603050405020304" pitchFamily="18" charset="0"/>
                <a:cs typeface="Times New Roman" panose="02020603050405020304" pitchFamily="18" charset="0"/>
              </a:rPr>
              <a:t>Analyser le problème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Comprendre les causes et les relations entre les incidents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Prendre en compte les 4 dimensions de la gestion des services (l’organisation et les personnes, les informations et la technologie, les partenaires et les fournisseurs ; les flux de valeur et les processus)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Documenter les solutions de contournement et les erreurs connues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Une solution de contournement : une solution réduisant ou éliminant l’impact d’un incident ou d’un problème pour lequel une solution complète n’est pas encore disponible. Certaines solutions de contournement réduisent la probabilité des incidents.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Dans certains cas, la solution de contournement peut être automatisée.</a:t>
            </a:r>
          </a:p>
        </p:txBody>
      </p:sp>
      <p:sp>
        <p:nvSpPr>
          <p:cNvPr id="7" name="Rectangle 6">
            <a:extLst>
              <a:ext uri="{FF2B5EF4-FFF2-40B4-BE49-F238E27FC236}">
                <a16:creationId xmlns:a16="http://schemas.microsoft.com/office/drawing/2014/main" id="{C7196AC4-F8F0-4DA0-8C24-4070A991C0DD}"/>
              </a:ext>
            </a:extLst>
          </p:cNvPr>
          <p:cNvSpPr/>
          <p:nvPr/>
        </p:nvSpPr>
        <p:spPr>
          <a:xfrm>
            <a:off x="2150077" y="1974218"/>
            <a:ext cx="2517689" cy="1353742"/>
          </a:xfrm>
          <a:prstGeom prst="rect">
            <a:avLst/>
          </a:prstGeom>
          <a:solidFill>
            <a:schemeClr val="bg2">
              <a:lumMod val="40000"/>
              <a:lumOff val="6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2904B45-AD04-4FFF-9CFF-9E59BF479C08}"/>
              </a:ext>
            </a:extLst>
          </p:cNvPr>
          <p:cNvSpPr/>
          <p:nvPr/>
        </p:nvSpPr>
        <p:spPr>
          <a:xfrm>
            <a:off x="7161772" y="1974218"/>
            <a:ext cx="2517689" cy="1353742"/>
          </a:xfrm>
          <a:prstGeom prst="rect">
            <a:avLst/>
          </a:prstGeom>
          <a:solidFill>
            <a:schemeClr val="bg2">
              <a:lumMod val="40000"/>
              <a:lumOff val="6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10518200"/>
      </p:ext>
    </p:extLst>
  </p:cSld>
  <p:clrMapOvr>
    <a:masterClrMapping/>
  </p:clrMapOvr>
  <p:transition spd="slow">
    <p:cove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117</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problèmes/Phases de gestion</a:t>
            </a:r>
          </a:p>
        </p:txBody>
      </p:sp>
      <p:pic>
        <p:nvPicPr>
          <p:cNvPr id="2" name="Image 1">
            <a:extLst>
              <a:ext uri="{FF2B5EF4-FFF2-40B4-BE49-F238E27FC236}">
                <a16:creationId xmlns:a16="http://schemas.microsoft.com/office/drawing/2014/main" id="{05EDA178-A791-4109-B74C-E44288F532A7}"/>
              </a:ext>
            </a:extLst>
          </p:cNvPr>
          <p:cNvPicPr>
            <a:picLocks noChangeAspect="1"/>
          </p:cNvPicPr>
          <p:nvPr/>
        </p:nvPicPr>
        <p:blipFill>
          <a:blip r:embed="rId2"/>
          <a:stretch>
            <a:fillRect/>
          </a:stretch>
        </p:blipFill>
        <p:spPr>
          <a:xfrm>
            <a:off x="2150077" y="2164718"/>
            <a:ext cx="7529384" cy="1353742"/>
          </a:xfrm>
          <a:prstGeom prst="rect">
            <a:avLst/>
          </a:prstGeom>
        </p:spPr>
      </p:pic>
      <p:sp>
        <p:nvSpPr>
          <p:cNvPr id="9" name="Rectangle 8">
            <a:extLst>
              <a:ext uri="{FF2B5EF4-FFF2-40B4-BE49-F238E27FC236}">
                <a16:creationId xmlns:a16="http://schemas.microsoft.com/office/drawing/2014/main" id="{7CB1BCEC-D27C-4D6F-A5E6-BA5BC8702EE7}"/>
              </a:ext>
            </a:extLst>
          </p:cNvPr>
          <p:cNvSpPr/>
          <p:nvPr/>
        </p:nvSpPr>
        <p:spPr>
          <a:xfrm>
            <a:off x="642222" y="3599289"/>
            <a:ext cx="11228502" cy="2308324"/>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Pour les problèmes n’ayant pas de solution de contournement, le contrôle d’erreur doit trouver une solution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En gérant les erreurs connues et en réévaluant régulièrement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En identifiant des solutions permanentes et en les mettant en œuvre lorsque c’est rentable financièrement et au niveau de la gestion des risques.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Une erreur : défaut ou vulnérabilité pouvant entraîner des incidents.</a:t>
            </a:r>
          </a:p>
        </p:txBody>
      </p:sp>
      <p:sp>
        <p:nvSpPr>
          <p:cNvPr id="3" name="Rectangle 2">
            <a:extLst>
              <a:ext uri="{FF2B5EF4-FFF2-40B4-BE49-F238E27FC236}">
                <a16:creationId xmlns:a16="http://schemas.microsoft.com/office/drawing/2014/main" id="{58506BF1-7CFC-42A2-9B0D-71E0E4EEF194}"/>
              </a:ext>
            </a:extLst>
          </p:cNvPr>
          <p:cNvSpPr/>
          <p:nvPr/>
        </p:nvSpPr>
        <p:spPr>
          <a:xfrm>
            <a:off x="2150077" y="2164718"/>
            <a:ext cx="5148650" cy="1353742"/>
          </a:xfrm>
          <a:prstGeom prst="rect">
            <a:avLst/>
          </a:prstGeom>
          <a:solidFill>
            <a:schemeClr val="bg2">
              <a:lumMod val="40000"/>
              <a:lumOff val="6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15261445"/>
      </p:ext>
    </p:extLst>
  </p:cSld>
  <p:clrMapOvr>
    <a:masterClrMapping/>
  </p:clrMapOvr>
  <p:transition spd="slow">
    <p:cove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118</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problèmes/Astuces</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001149"/>
            <a:ext cx="11649456" cy="4524315"/>
          </a:xfrm>
          <a:prstGeom prst="rect">
            <a:avLst/>
          </a:prstGeom>
        </p:spPr>
        <p:txBody>
          <a:bodyPr wrap="square">
            <a:spAutoFit/>
          </a:bodyPr>
          <a:lstStyle/>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activités de la gestion des problèmes sont très liées à la gestion des incidents.</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deux pratiques doivent être conçues pour travailler ensemble dans la chaine de valeur.</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activités des deux pratiques se complètent (par exemple pour identifier la cause d’un incident)</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Mais les activités des deux pratiques peuvent s’opposer (par exemple pour identifier la cause d’un incident)</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Beaucoup des activités de la gestion des problèmes fonctionnent plus grâce aux compétences des personnes plutôt qu’au suivi de procédures détaillées.</a:t>
            </a:r>
          </a:p>
        </p:txBody>
      </p:sp>
    </p:spTree>
    <p:extLst>
      <p:ext uri="{BB962C8B-B14F-4D97-AF65-F5344CB8AC3E}">
        <p14:creationId xmlns:p14="http://schemas.microsoft.com/office/powerpoint/2010/main" val="52937676"/>
      </p:ext>
    </p:extLst>
  </p:cSld>
  <p:clrMapOvr>
    <a:masterClrMapping/>
  </p:clrMapOvr>
  <p:transition spd="slow">
    <p:cove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119</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problèmes/les interfaces</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001149"/>
            <a:ext cx="11649456" cy="3416320"/>
          </a:xfrm>
          <a:prstGeom prst="rect">
            <a:avLst/>
          </a:prstGeom>
        </p:spPr>
        <p:txBody>
          <a:bodyPr wrap="square">
            <a:spAutoFit/>
          </a:bodyPr>
          <a:lstStyle/>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gestion des risques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 contrôle des changements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mises en production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gestion des connaissances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L’amélioration continue ;</a:t>
            </a:r>
          </a:p>
        </p:txBody>
      </p:sp>
    </p:spTree>
    <p:extLst>
      <p:ext uri="{BB962C8B-B14F-4D97-AF65-F5344CB8AC3E}">
        <p14:creationId xmlns:p14="http://schemas.microsoft.com/office/powerpoint/2010/main" val="1599072409"/>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12</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Configurer les ressources pour créer de la valeur</a:t>
            </a:r>
          </a:p>
        </p:txBody>
      </p:sp>
      <p:sp>
        <p:nvSpPr>
          <p:cNvPr id="6" name="Rectangle 5"/>
          <p:cNvSpPr/>
          <p:nvPr/>
        </p:nvSpPr>
        <p:spPr>
          <a:xfrm>
            <a:off x="666973" y="2097623"/>
            <a:ext cx="10768406" cy="3416320"/>
          </a:xfrm>
          <a:prstGeom prst="rect">
            <a:avLst/>
          </a:prstGeom>
        </p:spPr>
        <p:txBody>
          <a:bodyPr wrap="square">
            <a:spAutoFit/>
          </a:bodyPr>
          <a:lstStyle/>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services fournis par une organisation sont basés sur un ou plusieurs de ses produits. Les organisations possèdent, ou ont accès, à tout un ensemble de ressources, incluant des ressources humaines, de l’information, de la technologie, des flux de valeurs, des processus, des fournisseurs et des partenaires.</a:t>
            </a:r>
          </a:p>
          <a:p>
            <a:pPr marL="342900" indent="-342900">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produits sont la configuration de ces ressources, créés par l’organisation, pouvant avoir potentiellement de la valeur pour le client.</a:t>
            </a:r>
          </a:p>
          <a:p>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produits sont généralement complexes et partiellement visibles par le client.</a:t>
            </a:r>
          </a:p>
        </p:txBody>
      </p:sp>
    </p:spTree>
    <p:extLst>
      <p:ext uri="{BB962C8B-B14F-4D97-AF65-F5344CB8AC3E}">
        <p14:creationId xmlns:p14="http://schemas.microsoft.com/office/powerpoint/2010/main" val="1568615345"/>
      </p:ext>
    </p:extLst>
  </p:cSld>
  <p:clrMapOvr>
    <a:masterClrMapping/>
  </p:clrMapOvr>
  <p:transition spd="slow">
    <p:cove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120</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problèmes : Carte d’implication</a:t>
            </a:r>
          </a:p>
        </p:txBody>
      </p:sp>
      <p:pic>
        <p:nvPicPr>
          <p:cNvPr id="3" name="Image 2">
            <a:extLst>
              <a:ext uri="{FF2B5EF4-FFF2-40B4-BE49-F238E27FC236}">
                <a16:creationId xmlns:a16="http://schemas.microsoft.com/office/drawing/2014/main" id="{DDBB08C5-27BE-4609-B225-5CE4A565005F}"/>
              </a:ext>
            </a:extLst>
          </p:cNvPr>
          <p:cNvPicPr>
            <a:picLocks noChangeAspect="1"/>
          </p:cNvPicPr>
          <p:nvPr/>
        </p:nvPicPr>
        <p:blipFill>
          <a:blip r:embed="rId2"/>
          <a:stretch>
            <a:fillRect/>
          </a:stretch>
        </p:blipFill>
        <p:spPr>
          <a:xfrm>
            <a:off x="2712426" y="1797401"/>
            <a:ext cx="6767147" cy="4669941"/>
          </a:xfrm>
          <a:prstGeom prst="rect">
            <a:avLst/>
          </a:prstGeom>
        </p:spPr>
      </p:pic>
      <p:sp>
        <p:nvSpPr>
          <p:cNvPr id="7" name="Bulle narrative : rectangle 6">
            <a:extLst>
              <a:ext uri="{FF2B5EF4-FFF2-40B4-BE49-F238E27FC236}">
                <a16:creationId xmlns:a16="http://schemas.microsoft.com/office/drawing/2014/main" id="{E88A3AC0-7143-4F71-89F2-5E1803F12F6E}"/>
              </a:ext>
            </a:extLst>
          </p:cNvPr>
          <p:cNvSpPr/>
          <p:nvPr/>
        </p:nvSpPr>
        <p:spPr>
          <a:xfrm>
            <a:off x="6629281" y="1268353"/>
            <a:ext cx="2076569" cy="1821865"/>
          </a:xfrm>
          <a:prstGeom prst="wedgeRectCallout">
            <a:avLst>
              <a:gd name="adj1" fmla="val -72017"/>
              <a:gd name="adj2" fmla="val 71513"/>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Fournir des informations aidant à améliorer les tests et le transfert de connaissance.</a:t>
            </a:r>
          </a:p>
        </p:txBody>
      </p:sp>
      <p:sp>
        <p:nvSpPr>
          <p:cNvPr id="9" name="Bulle narrative : rectangle 8">
            <a:extLst>
              <a:ext uri="{FF2B5EF4-FFF2-40B4-BE49-F238E27FC236}">
                <a16:creationId xmlns:a16="http://schemas.microsoft.com/office/drawing/2014/main" id="{834B277A-71FC-421C-B8D5-2CF41A7E647F}"/>
              </a:ext>
            </a:extLst>
          </p:cNvPr>
          <p:cNvSpPr/>
          <p:nvPr/>
        </p:nvSpPr>
        <p:spPr>
          <a:xfrm>
            <a:off x="3958742" y="2299643"/>
            <a:ext cx="1636101" cy="1129357"/>
          </a:xfrm>
          <a:prstGeom prst="wedgeRectCallout">
            <a:avLst>
              <a:gd name="adj1" fmla="val 41478"/>
              <a:gd name="adj2" fmla="val 137527"/>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Identifier les défauts des produits.</a:t>
            </a:r>
          </a:p>
        </p:txBody>
      </p:sp>
      <p:sp>
        <p:nvSpPr>
          <p:cNvPr id="11" name="Bulle narrative : rectangle 10">
            <a:extLst>
              <a:ext uri="{FF2B5EF4-FFF2-40B4-BE49-F238E27FC236}">
                <a16:creationId xmlns:a16="http://schemas.microsoft.com/office/drawing/2014/main" id="{4BFEB21E-A1CF-42BA-885F-402734279331}"/>
              </a:ext>
            </a:extLst>
          </p:cNvPr>
          <p:cNvSpPr/>
          <p:nvPr/>
        </p:nvSpPr>
        <p:spPr>
          <a:xfrm>
            <a:off x="165734" y="3137843"/>
            <a:ext cx="2608254" cy="1876805"/>
          </a:xfrm>
          <a:prstGeom prst="wedgeRectCallout">
            <a:avLst>
              <a:gd name="adj1" fmla="val 109068"/>
              <a:gd name="adj2" fmla="val 10656"/>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Les problèmes ont un impact significatif sur les services et seront visibles pour les clients et les utilisateurs.</a:t>
            </a:r>
          </a:p>
        </p:txBody>
      </p:sp>
      <p:sp>
        <p:nvSpPr>
          <p:cNvPr id="8" name="Bulle narrative : rectangle 7">
            <a:extLst>
              <a:ext uri="{FF2B5EF4-FFF2-40B4-BE49-F238E27FC236}">
                <a16:creationId xmlns:a16="http://schemas.microsoft.com/office/drawing/2014/main" id="{8A495745-6824-4509-A7E9-BABEBE63251B}"/>
              </a:ext>
            </a:extLst>
          </p:cNvPr>
          <p:cNvSpPr/>
          <p:nvPr/>
        </p:nvSpPr>
        <p:spPr>
          <a:xfrm>
            <a:off x="232290" y="5257316"/>
            <a:ext cx="4631520" cy="1290915"/>
          </a:xfrm>
          <a:prstGeom prst="wedgeRectCallout">
            <a:avLst>
              <a:gd name="adj1" fmla="val 67114"/>
              <a:gd name="adj2" fmla="val -24023"/>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L’objectif principal de la gestion des problèmes est de réduire le nombre d’incidents et de réduire l’impact des incidents ne pouvant être évités.</a:t>
            </a:r>
          </a:p>
        </p:txBody>
      </p:sp>
      <p:sp>
        <p:nvSpPr>
          <p:cNvPr id="10" name="Bulle narrative : rectangle 9">
            <a:extLst>
              <a:ext uri="{FF2B5EF4-FFF2-40B4-BE49-F238E27FC236}">
                <a16:creationId xmlns:a16="http://schemas.microsoft.com/office/drawing/2014/main" id="{71B454B4-518B-4E5F-85DE-9E65E23AF430}"/>
              </a:ext>
            </a:extLst>
          </p:cNvPr>
          <p:cNvSpPr/>
          <p:nvPr/>
        </p:nvSpPr>
        <p:spPr>
          <a:xfrm>
            <a:off x="7764831" y="5014648"/>
            <a:ext cx="2076570" cy="1129357"/>
          </a:xfrm>
          <a:prstGeom prst="wedgeRectCallout">
            <a:avLst>
              <a:gd name="adj1" fmla="val -111725"/>
              <a:gd name="adj2" fmla="val -102842"/>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Éviter la récurrence des incidents et supporter leur résolution.</a:t>
            </a:r>
          </a:p>
        </p:txBody>
      </p:sp>
    </p:spTree>
    <p:extLst>
      <p:ext uri="{BB962C8B-B14F-4D97-AF65-F5344CB8AC3E}">
        <p14:creationId xmlns:p14="http://schemas.microsoft.com/office/powerpoint/2010/main" val="7145005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8" grpId="0" animBg="1"/>
      <p:bldP spid="10"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121</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demandes de service</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001149"/>
            <a:ext cx="11649456" cy="3416320"/>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Raison d’être : </a:t>
            </a:r>
          </a:p>
          <a:p>
            <a:pPr algn="just"/>
            <a:endParaRPr lang="fr-FR" sz="2400" b="1" u="sng"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Soutenir la qualité convenue d’un service en gérant l’ensemble des demandes de service prédéfinies et initiées par l’utilisateur, et ce, de manière conviviale et efficace.</a:t>
            </a:r>
          </a:p>
          <a:p>
            <a:pPr algn="just"/>
            <a:endParaRPr lang="fr-FR" sz="2400" dirty="0">
              <a:latin typeface="Times New Roman" panose="02020603050405020304" pitchFamily="18" charset="0"/>
              <a:cs typeface="Times New Roman" panose="02020603050405020304" pitchFamily="18" charset="0"/>
            </a:endParaRPr>
          </a:p>
          <a:p>
            <a:pPr algn="just"/>
            <a:r>
              <a:rPr lang="fr-FR" sz="2400" b="1" u="sng" dirty="0">
                <a:latin typeface="Times New Roman" panose="02020603050405020304" pitchFamily="18" charset="0"/>
                <a:cs typeface="Times New Roman" panose="02020603050405020304" pitchFamily="18" charset="0"/>
              </a:rPr>
              <a:t>Demande de service : </a:t>
            </a:r>
          </a:p>
          <a:p>
            <a:pPr algn="just"/>
            <a:endParaRPr lang="fr-FR" sz="2400" b="1" u="sng"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Demande d’un utilisateur ou d’un représentant autorisé d’un utilisateur qui déclenche une action de service convenue dans le cadre de la fourniture normale des services.</a:t>
            </a:r>
          </a:p>
        </p:txBody>
      </p:sp>
    </p:spTree>
    <p:extLst>
      <p:ext uri="{BB962C8B-B14F-4D97-AF65-F5344CB8AC3E}">
        <p14:creationId xmlns:p14="http://schemas.microsoft.com/office/powerpoint/2010/main" val="2236580521"/>
      </p:ext>
    </p:extLst>
  </p:cSld>
  <p:clrMapOvr>
    <a:masterClrMapping/>
  </p:clrMapOvr>
  <p:transition spd="slow">
    <p:cove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122</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demandes de service</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001149"/>
            <a:ext cx="11649456" cy="4524315"/>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Demande de services : </a:t>
            </a:r>
          </a:p>
          <a:p>
            <a:pPr algn="just"/>
            <a:endParaRPr lang="fr-FR" sz="2400" b="1" u="sng"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Demande d’un utilisateur ou d’un représentant autorisé d’un utilisateur qui déclenche une action de service convenue dans le cadre de la fourniture normale des services.</a:t>
            </a:r>
          </a:p>
          <a:p>
            <a:pPr algn="just"/>
            <a:endParaRPr lang="fr-FR" sz="2400" dirty="0">
              <a:latin typeface="Times New Roman" panose="02020603050405020304" pitchFamily="18" charset="0"/>
              <a:cs typeface="Times New Roman" panose="02020603050405020304" pitchFamily="18" charset="0"/>
            </a:endParaRPr>
          </a:p>
          <a:p>
            <a:pPr algn="just"/>
            <a:r>
              <a:rPr lang="fr-FR" sz="2400" b="1" u="sng" dirty="0">
                <a:latin typeface="Times New Roman" panose="02020603050405020304" pitchFamily="18" charset="0"/>
                <a:cs typeface="Times New Roman" panose="02020603050405020304" pitchFamily="18" charset="0"/>
              </a:rPr>
              <a:t>Une demande service peut inclure :</a:t>
            </a:r>
          </a:p>
          <a:p>
            <a:pPr algn="just"/>
            <a:endParaRPr lang="fr-FR" sz="2400" b="1" u="sng"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Une demande d’action (fournir un rapport, ou remplacer une cartouche de toner)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Une demande d’informations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Une demande d’affectation de ressource (fournir un téléphone)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Une demande d’accès à une ressource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 retour client (plainte ou félicitation).</a:t>
            </a:r>
          </a:p>
        </p:txBody>
      </p:sp>
    </p:spTree>
    <p:extLst>
      <p:ext uri="{BB962C8B-B14F-4D97-AF65-F5344CB8AC3E}">
        <p14:creationId xmlns:p14="http://schemas.microsoft.com/office/powerpoint/2010/main" val="2850318681"/>
      </p:ext>
    </p:extLst>
  </p:cSld>
  <p:clrMapOvr>
    <a:masterClrMapping/>
  </p:clrMapOvr>
  <p:transition spd="slow">
    <p:cove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123</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demandes de service</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001149"/>
            <a:ext cx="11649456" cy="4154984"/>
          </a:xfrm>
          <a:prstGeom prst="rect">
            <a:avLst/>
          </a:prstGeom>
        </p:spPr>
        <p:txBody>
          <a:bodyPr wrap="square">
            <a:spAutoFit/>
          </a:bodyPr>
          <a:lstStyle/>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demandes de service font partie du fonctionnement normal de la fourniture de services, et ne sont en aucun cas des pannes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Elles sont généralement formalisées avec une procédure claire et standard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Certaines demandes sont très simples à exécuter (une demande d’information) d’autres sont très complexes (un nouvel employé)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gestion des demandes de service dépend de processus et de procédures bien conçus qui sont exécutés grâce à des outils d’automatisations de manière à avoir un fonctionnement optimal.</a:t>
            </a:r>
          </a:p>
        </p:txBody>
      </p:sp>
    </p:spTree>
    <p:extLst>
      <p:ext uri="{BB962C8B-B14F-4D97-AF65-F5344CB8AC3E}">
        <p14:creationId xmlns:p14="http://schemas.microsoft.com/office/powerpoint/2010/main" val="953894394"/>
      </p:ext>
    </p:extLst>
  </p:cSld>
  <p:clrMapOvr>
    <a:masterClrMapping/>
  </p:clrMapOvr>
  <p:transition spd="slow">
    <p:cove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124</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demandes de service</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001149"/>
            <a:ext cx="11649456" cy="4154984"/>
          </a:xfrm>
          <a:prstGeom prst="rect">
            <a:avLst/>
          </a:prstGeom>
        </p:spPr>
        <p:txBody>
          <a:bodyPr wrap="square">
            <a:spAutoFit/>
          </a:bodyPr>
          <a:lstStyle/>
          <a:p>
            <a:pPr algn="just"/>
            <a:r>
              <a:rPr lang="fr-FR" sz="2400" b="1" dirty="0">
                <a:latin typeface="Times New Roman" panose="02020603050405020304" pitchFamily="18" charset="0"/>
                <a:cs typeface="Times New Roman" panose="02020603050405020304" pitchFamily="18" charset="0"/>
              </a:rPr>
              <a:t>Certaines demandes de service nécessitent pour leur exécution un accord financier, un accord de sécurité ou tout autre type d’accord.</a:t>
            </a:r>
          </a:p>
          <a:p>
            <a:pPr algn="just"/>
            <a:r>
              <a:rPr lang="fr-FR" sz="2400" b="1" u="sng" dirty="0">
                <a:latin typeface="Times New Roman" panose="02020603050405020304" pitchFamily="18" charset="0"/>
                <a:cs typeface="Times New Roman" panose="02020603050405020304" pitchFamily="18" charset="0"/>
              </a:rPr>
              <a:t>Dans ce cas il est conseillé de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Standardiser et automatiser autant que possible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Essayer de limiter au maximum les approbations de manière à fluidifier le traitement des demandes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attentes des utilisateurs doivent avoir été clairement définies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opportunités d’amélioration doivent être mises en œuvre pour augmenter la rapidité de traitement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flux de travaux et les politiques doivent orienter toutes les demandes vers la pratique de gestion des demandes de service.</a:t>
            </a:r>
          </a:p>
        </p:txBody>
      </p:sp>
    </p:spTree>
    <p:extLst>
      <p:ext uri="{BB962C8B-B14F-4D97-AF65-F5344CB8AC3E}">
        <p14:creationId xmlns:p14="http://schemas.microsoft.com/office/powerpoint/2010/main" val="1873320650"/>
      </p:ext>
    </p:extLst>
  </p:cSld>
  <p:clrMapOvr>
    <a:masterClrMapping/>
  </p:clrMapOvr>
  <p:transition spd="slow">
    <p:cove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125</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demandes de </a:t>
            </a:r>
            <a:r>
              <a:rPr lang="fr-FR" sz="4400">
                <a:effectLst>
                  <a:reflection blurRad="6350" stA="55000" endA="300" endPos="45500" dir="5400000" sy="-100000" algn="bl" rotWithShape="0"/>
                </a:effectLst>
              </a:rPr>
              <a:t>service/Implication</a:t>
            </a:r>
            <a:endParaRPr lang="fr-FR" sz="4400" dirty="0">
              <a:effectLst>
                <a:reflection blurRad="6350" stA="55000" endA="300" endPos="45500" dir="5400000" sy="-100000" algn="bl" rotWithShape="0"/>
              </a:effectLst>
            </a:endParaRPr>
          </a:p>
        </p:txBody>
      </p:sp>
      <p:pic>
        <p:nvPicPr>
          <p:cNvPr id="3" name="Image 2">
            <a:extLst>
              <a:ext uri="{FF2B5EF4-FFF2-40B4-BE49-F238E27FC236}">
                <a16:creationId xmlns:a16="http://schemas.microsoft.com/office/drawing/2014/main" id="{DDBB08C5-27BE-4609-B225-5CE4A565005F}"/>
              </a:ext>
            </a:extLst>
          </p:cNvPr>
          <p:cNvPicPr>
            <a:picLocks noChangeAspect="1"/>
          </p:cNvPicPr>
          <p:nvPr/>
        </p:nvPicPr>
        <p:blipFill>
          <a:blip r:embed="rId2"/>
          <a:stretch>
            <a:fillRect/>
          </a:stretch>
        </p:blipFill>
        <p:spPr>
          <a:xfrm>
            <a:off x="2712426" y="1797401"/>
            <a:ext cx="6767147" cy="4669941"/>
          </a:xfrm>
          <a:prstGeom prst="rect">
            <a:avLst/>
          </a:prstGeom>
        </p:spPr>
      </p:pic>
      <p:sp>
        <p:nvSpPr>
          <p:cNvPr id="9" name="Bulle narrative : rectangle 8">
            <a:extLst>
              <a:ext uri="{FF2B5EF4-FFF2-40B4-BE49-F238E27FC236}">
                <a16:creationId xmlns:a16="http://schemas.microsoft.com/office/drawing/2014/main" id="{834B277A-71FC-421C-B8D5-2CF41A7E647F}"/>
              </a:ext>
            </a:extLst>
          </p:cNvPr>
          <p:cNvSpPr/>
          <p:nvPr/>
        </p:nvSpPr>
        <p:spPr>
          <a:xfrm>
            <a:off x="361951" y="2979356"/>
            <a:ext cx="3314700" cy="718558"/>
          </a:xfrm>
          <a:prstGeom prst="wedgeRectCallout">
            <a:avLst>
              <a:gd name="adj1" fmla="val 66478"/>
              <a:gd name="adj2" fmla="val 100411"/>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Permets une communication régulière avec les utilisateurs.</a:t>
            </a:r>
          </a:p>
        </p:txBody>
      </p:sp>
      <p:sp>
        <p:nvSpPr>
          <p:cNvPr id="10" name="Bulle narrative : rectangle 9">
            <a:extLst>
              <a:ext uri="{FF2B5EF4-FFF2-40B4-BE49-F238E27FC236}">
                <a16:creationId xmlns:a16="http://schemas.microsoft.com/office/drawing/2014/main" id="{71B454B4-518B-4E5F-85DE-9E65E23AF430}"/>
              </a:ext>
            </a:extLst>
          </p:cNvPr>
          <p:cNvSpPr/>
          <p:nvPr/>
        </p:nvSpPr>
        <p:spPr>
          <a:xfrm>
            <a:off x="7577830" y="5030396"/>
            <a:ext cx="4427170" cy="1129357"/>
          </a:xfrm>
          <a:prstGeom prst="wedgeRectCallout">
            <a:avLst>
              <a:gd name="adj1" fmla="val -71277"/>
              <a:gd name="adj2" fmla="val -86818"/>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Contribue de manière significative à la fourniture normale du service en permettant aux utilisateurs de conserver leur productivité.</a:t>
            </a:r>
          </a:p>
        </p:txBody>
      </p:sp>
      <p:sp>
        <p:nvSpPr>
          <p:cNvPr id="13" name="Bulle narrative : rectangle 12">
            <a:extLst>
              <a:ext uri="{FF2B5EF4-FFF2-40B4-BE49-F238E27FC236}">
                <a16:creationId xmlns:a16="http://schemas.microsoft.com/office/drawing/2014/main" id="{3B38B395-21A4-4B5E-A6A6-633F32E234C6}"/>
              </a:ext>
            </a:extLst>
          </p:cNvPr>
          <p:cNvSpPr/>
          <p:nvPr/>
        </p:nvSpPr>
        <p:spPr>
          <a:xfrm>
            <a:off x="2091843" y="1045400"/>
            <a:ext cx="2442177" cy="1821865"/>
          </a:xfrm>
          <a:prstGeom prst="wedgeRectCallout">
            <a:avLst>
              <a:gd name="adj1" fmla="val 102322"/>
              <a:gd name="adj2" fmla="val 76741"/>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Les composants des services standards seront transitionnés dans les environnements de production via les demandes de service.</a:t>
            </a:r>
          </a:p>
        </p:txBody>
      </p:sp>
      <p:sp>
        <p:nvSpPr>
          <p:cNvPr id="15" name="Bulle narrative : rectangle 14">
            <a:extLst>
              <a:ext uri="{FF2B5EF4-FFF2-40B4-BE49-F238E27FC236}">
                <a16:creationId xmlns:a16="http://schemas.microsoft.com/office/drawing/2014/main" id="{522702D2-40FA-4216-9D43-8E9C4C19ACE6}"/>
              </a:ext>
            </a:extLst>
          </p:cNvPr>
          <p:cNvSpPr/>
          <p:nvPr/>
        </p:nvSpPr>
        <p:spPr>
          <a:xfrm>
            <a:off x="213360" y="4047886"/>
            <a:ext cx="3705225" cy="1029537"/>
          </a:xfrm>
          <a:prstGeom prst="wedgeRectCallout">
            <a:avLst>
              <a:gd name="adj1" fmla="val 86446"/>
              <a:gd name="adj2" fmla="val -5072"/>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L’acquisition des composants préapprouvés se fait au travers des demandes de services.</a:t>
            </a:r>
          </a:p>
        </p:txBody>
      </p:sp>
      <p:sp>
        <p:nvSpPr>
          <p:cNvPr id="16" name="Bulle narrative : rectangle 15">
            <a:extLst>
              <a:ext uri="{FF2B5EF4-FFF2-40B4-BE49-F238E27FC236}">
                <a16:creationId xmlns:a16="http://schemas.microsoft.com/office/drawing/2014/main" id="{3803E3E0-ABB1-4382-B48E-F4E38B980DAB}"/>
              </a:ext>
            </a:extLst>
          </p:cNvPr>
          <p:cNvSpPr/>
          <p:nvPr/>
        </p:nvSpPr>
        <p:spPr>
          <a:xfrm>
            <a:off x="213360" y="5285891"/>
            <a:ext cx="4194880" cy="695809"/>
          </a:xfrm>
          <a:prstGeom prst="wedgeRectCallout">
            <a:avLst>
              <a:gd name="adj1" fmla="val 82781"/>
              <a:gd name="adj2" fmla="val 3355"/>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Apporte les retours des utilisateurs au travers des plaintes et compliments.</a:t>
            </a:r>
          </a:p>
        </p:txBody>
      </p:sp>
    </p:spTree>
    <p:extLst>
      <p:ext uri="{BB962C8B-B14F-4D97-AF65-F5344CB8AC3E}">
        <p14:creationId xmlns:p14="http://schemas.microsoft.com/office/powerpoint/2010/main" val="336555238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5" grpId="0" animBg="1"/>
      <p:bldP spid="1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126</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 mise en production</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001149"/>
            <a:ext cx="11649456" cy="3046988"/>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Raison d’être :</a:t>
            </a:r>
          </a:p>
          <a:p>
            <a:pPr algn="just"/>
            <a:endParaRPr lang="fr-FR" sz="2400" b="1"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Mettre à disposition des services et des fonctionnalités nouveaux ou modifiés.</a:t>
            </a:r>
          </a:p>
          <a:p>
            <a:pPr algn="just"/>
            <a:endParaRPr lang="fr-FR" sz="2400" b="1" u="sng" dirty="0">
              <a:latin typeface="Times New Roman" panose="02020603050405020304" pitchFamily="18" charset="0"/>
              <a:cs typeface="Times New Roman" panose="02020603050405020304" pitchFamily="18" charset="0"/>
            </a:endParaRPr>
          </a:p>
          <a:p>
            <a:pPr algn="just"/>
            <a:r>
              <a:rPr lang="fr-FR" sz="2400" b="1" u="sng" dirty="0">
                <a:latin typeface="Times New Roman" panose="02020603050405020304" pitchFamily="18" charset="0"/>
                <a:cs typeface="Times New Roman" panose="02020603050405020304" pitchFamily="18" charset="0"/>
              </a:rPr>
              <a:t>Mise en production :</a:t>
            </a:r>
          </a:p>
          <a:p>
            <a:pPr algn="just"/>
            <a:r>
              <a:rPr lang="fr-FR" sz="2400" b="1" dirty="0">
                <a:latin typeface="Times New Roman" panose="02020603050405020304" pitchFamily="18" charset="0"/>
                <a:cs typeface="Times New Roman" panose="02020603050405020304" pitchFamily="18" charset="0"/>
              </a:rPr>
              <a:t> </a:t>
            </a:r>
          </a:p>
          <a:p>
            <a:pPr algn="just"/>
            <a:r>
              <a:rPr lang="fr-FR" sz="2400" dirty="0">
                <a:latin typeface="Times New Roman" panose="02020603050405020304" pitchFamily="18" charset="0"/>
                <a:cs typeface="Times New Roman" panose="02020603050405020304" pitchFamily="18" charset="0"/>
              </a:rPr>
              <a:t>Version d’un service ou autre élément de configuration, ou ensemble d’éléments de configuration qui sont mis à disposition pour utilisation.</a:t>
            </a:r>
          </a:p>
        </p:txBody>
      </p:sp>
    </p:spTree>
    <p:extLst>
      <p:ext uri="{BB962C8B-B14F-4D97-AF65-F5344CB8AC3E}">
        <p14:creationId xmlns:p14="http://schemas.microsoft.com/office/powerpoint/2010/main" val="455975437"/>
      </p:ext>
    </p:extLst>
  </p:cSld>
  <p:clrMapOvr>
    <a:masterClrMapping/>
  </p:clrMapOvr>
  <p:transition spd="slow">
    <p:cove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127</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 mise en production</a:t>
            </a:r>
          </a:p>
        </p:txBody>
      </p:sp>
      <p:pic>
        <p:nvPicPr>
          <p:cNvPr id="2" name="Image 1">
            <a:extLst>
              <a:ext uri="{FF2B5EF4-FFF2-40B4-BE49-F238E27FC236}">
                <a16:creationId xmlns:a16="http://schemas.microsoft.com/office/drawing/2014/main" id="{4F4E5EEC-D12F-429C-9D74-BF6F94A2B41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124642" y="2142202"/>
            <a:ext cx="7942715" cy="3096548"/>
          </a:xfrm>
          <a:prstGeom prst="rect">
            <a:avLst/>
          </a:prstGeom>
        </p:spPr>
      </p:pic>
      <p:sp>
        <p:nvSpPr>
          <p:cNvPr id="3" name="ZoneTexte 2">
            <a:extLst>
              <a:ext uri="{FF2B5EF4-FFF2-40B4-BE49-F238E27FC236}">
                <a16:creationId xmlns:a16="http://schemas.microsoft.com/office/drawing/2014/main" id="{3BF6F3B1-5560-45EC-98FA-5F8CC2122489}"/>
              </a:ext>
            </a:extLst>
          </p:cNvPr>
          <p:cNvSpPr txBox="1"/>
          <p:nvPr/>
        </p:nvSpPr>
        <p:spPr>
          <a:xfrm>
            <a:off x="2342858" y="5238750"/>
            <a:ext cx="7441204" cy="369332"/>
          </a:xfrm>
          <a:prstGeom prst="rect">
            <a:avLst/>
          </a:prstGeom>
          <a:noFill/>
        </p:spPr>
        <p:txBody>
          <a:bodyPr wrap="none" rtlCol="0">
            <a:spAutoFit/>
          </a:bodyPr>
          <a:lstStyle/>
          <a:p>
            <a:r>
              <a:rPr lang="fr-FR" dirty="0"/>
              <a:t>Gestion des mises en production dans un environnement en cascade traditionnel</a:t>
            </a:r>
          </a:p>
        </p:txBody>
      </p:sp>
    </p:spTree>
    <p:extLst>
      <p:ext uri="{BB962C8B-B14F-4D97-AF65-F5344CB8AC3E}">
        <p14:creationId xmlns:p14="http://schemas.microsoft.com/office/powerpoint/2010/main" val="552568524"/>
      </p:ext>
    </p:extLst>
  </p:cSld>
  <p:clrMapOvr>
    <a:masterClrMapping/>
  </p:clrMapOvr>
  <p:transition spd="slow">
    <p:cove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128</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 mise en production</a:t>
            </a:r>
          </a:p>
        </p:txBody>
      </p:sp>
      <p:pic>
        <p:nvPicPr>
          <p:cNvPr id="5" name="Image 4">
            <a:extLst>
              <a:ext uri="{FF2B5EF4-FFF2-40B4-BE49-F238E27FC236}">
                <a16:creationId xmlns:a16="http://schemas.microsoft.com/office/drawing/2014/main" id="{A0BA018A-A404-4874-BEE6-22F88596FEB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011277" y="2243291"/>
            <a:ext cx="7863507" cy="2757334"/>
          </a:xfrm>
          <a:prstGeom prst="rect">
            <a:avLst/>
          </a:prstGeom>
        </p:spPr>
      </p:pic>
      <p:sp>
        <p:nvSpPr>
          <p:cNvPr id="7" name="ZoneTexte 6">
            <a:extLst>
              <a:ext uri="{FF2B5EF4-FFF2-40B4-BE49-F238E27FC236}">
                <a16:creationId xmlns:a16="http://schemas.microsoft.com/office/drawing/2014/main" id="{0DC0F4B3-7389-4CE3-BB69-325C51372975}"/>
              </a:ext>
            </a:extLst>
          </p:cNvPr>
          <p:cNvSpPr txBox="1"/>
          <p:nvPr/>
        </p:nvSpPr>
        <p:spPr>
          <a:xfrm>
            <a:off x="2676763" y="5273232"/>
            <a:ext cx="6773393" cy="369332"/>
          </a:xfrm>
          <a:prstGeom prst="rect">
            <a:avLst/>
          </a:prstGeom>
          <a:noFill/>
        </p:spPr>
        <p:txBody>
          <a:bodyPr wrap="none" rtlCol="0">
            <a:spAutoFit/>
          </a:bodyPr>
          <a:lstStyle/>
          <a:p>
            <a:r>
              <a:rPr lang="fr-FR" dirty="0"/>
              <a:t>Gestion des mises en production dans un environnement Agile / DevOps</a:t>
            </a:r>
          </a:p>
        </p:txBody>
      </p:sp>
    </p:spTree>
    <p:extLst>
      <p:ext uri="{BB962C8B-B14F-4D97-AF65-F5344CB8AC3E}">
        <p14:creationId xmlns:p14="http://schemas.microsoft.com/office/powerpoint/2010/main" val="3801424503"/>
      </p:ext>
    </p:extLst>
  </p:cSld>
  <p:clrMapOvr>
    <a:masterClrMapping/>
  </p:clrMapOvr>
  <p:transition spd="slow">
    <p:cove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129</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déploiements</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001149"/>
            <a:ext cx="11649456" cy="2308324"/>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Raison d’être :</a:t>
            </a:r>
          </a:p>
          <a:p>
            <a:pPr algn="just"/>
            <a:endParaRPr lang="fr-FR" sz="2400" b="1"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Déplacer des processus, documentations, logiciels et matériels nouveaux ou modifiés, ou tout autre composant de service, vers des environnements de production. Cette pratique peut aussi être impliquée dans le déploiement des composants vers d’autres environnements pour réaliser des tests ou des simulations.</a:t>
            </a:r>
          </a:p>
        </p:txBody>
      </p:sp>
    </p:spTree>
    <p:extLst>
      <p:ext uri="{BB962C8B-B14F-4D97-AF65-F5344CB8AC3E}">
        <p14:creationId xmlns:p14="http://schemas.microsoft.com/office/powerpoint/2010/main" val="2082617283"/>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13</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L’offre de service</a:t>
            </a:r>
          </a:p>
        </p:txBody>
      </p:sp>
      <p:sp>
        <p:nvSpPr>
          <p:cNvPr id="6" name="Rectangle 5"/>
          <p:cNvSpPr/>
          <p:nvPr/>
        </p:nvSpPr>
        <p:spPr>
          <a:xfrm>
            <a:off x="666973" y="2097623"/>
            <a:ext cx="10768406" cy="1938992"/>
          </a:xfrm>
          <a:prstGeom prst="rect">
            <a:avLst/>
          </a:prstGeom>
        </p:spPr>
        <p:txBody>
          <a:bodyPr wrap="square">
            <a:spAutoFit/>
          </a:bodyPr>
          <a:lstStyle/>
          <a:p>
            <a:r>
              <a:rPr lang="fr-FR" sz="2400" dirty="0">
                <a:latin typeface="Times New Roman" panose="02020603050405020304" pitchFamily="18" charset="0"/>
                <a:cs typeface="Times New Roman" panose="02020603050405020304" pitchFamily="18" charset="0"/>
              </a:rPr>
              <a:t>L’offre de services : Description formelle d’un ou de plusieurs services, conçus pour répondre aux besoins d’un groupe de consommateurs cibles. Une offre de service peut inclure des biens, l’accès à des ressources et des actions de service.</a:t>
            </a:r>
          </a:p>
          <a:p>
            <a:pPr marL="342900" indent="-342900">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1659910"/>
      </p:ext>
    </p:extLst>
  </p:cSld>
  <p:clrMapOvr>
    <a:masterClrMapping/>
  </p:clrMapOvr>
  <p:transition spd="slow">
    <p:cove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130</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déploiements</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001149"/>
            <a:ext cx="11649456" cy="4524315"/>
          </a:xfrm>
          <a:prstGeom prst="rect">
            <a:avLst/>
          </a:prstGeom>
        </p:spPr>
        <p:txBody>
          <a:bodyPr wrap="square">
            <a:spAutoFit/>
          </a:bodyPr>
          <a:lstStyle/>
          <a:p>
            <a:pPr algn="just"/>
            <a:r>
              <a:rPr lang="fr-FR" sz="2400" dirty="0">
                <a:latin typeface="Times New Roman" panose="02020603050405020304" pitchFamily="18" charset="0"/>
                <a:cs typeface="Times New Roman" panose="02020603050405020304" pitchFamily="18" charset="0"/>
              </a:rPr>
              <a:t>De nombreuses organisations associent plusieurs approches selon les spécificités de leurs services et leurs exigences ainsi que la taille, le type et l’impact de la mise en production :</a:t>
            </a:r>
          </a:p>
          <a:p>
            <a:pPr algn="just"/>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b="1" u="sng" dirty="0">
                <a:latin typeface="Times New Roman" panose="02020603050405020304" pitchFamily="18" charset="0"/>
                <a:cs typeface="Times New Roman" panose="02020603050405020304" pitchFamily="18" charset="0"/>
              </a:rPr>
              <a:t>Déploiement progressif (par phase) : </a:t>
            </a:r>
            <a:r>
              <a:rPr lang="fr-FR" sz="2400" dirty="0">
                <a:latin typeface="Times New Roman" panose="02020603050405020304" pitchFamily="18" charset="0"/>
                <a:cs typeface="Times New Roman" panose="02020603050405020304" pitchFamily="18" charset="0"/>
              </a:rPr>
              <a:t>les composants nouveaux ou modifiés sont déployés dans une seule partie de l’environnement de production à la fois.</a:t>
            </a:r>
          </a:p>
          <a:p>
            <a:pPr marL="342900" indent="-342900" algn="just">
              <a:buFont typeface="Arial" panose="020B0604020202020204" pitchFamily="34" charset="0"/>
              <a:buChar char="•"/>
            </a:pPr>
            <a:r>
              <a:rPr lang="fr-FR" sz="2400" b="1" u="sng" dirty="0">
                <a:latin typeface="Times New Roman" panose="02020603050405020304" pitchFamily="18" charset="0"/>
                <a:cs typeface="Times New Roman" panose="02020603050405020304" pitchFamily="18" charset="0"/>
              </a:rPr>
              <a:t>Fourniture continue : </a:t>
            </a:r>
            <a:r>
              <a:rPr lang="fr-FR" sz="2400" dirty="0">
                <a:latin typeface="Times New Roman" panose="02020603050405020304" pitchFamily="18" charset="0"/>
                <a:cs typeface="Times New Roman" panose="02020603050405020304" pitchFamily="18" charset="0"/>
              </a:rPr>
              <a:t>les composants sont intégrés, testés et déployés au besoin, favorisant ainsi les possibilités de boucles des retours client.</a:t>
            </a:r>
          </a:p>
          <a:p>
            <a:pPr marL="342900" indent="-342900" algn="just">
              <a:buFont typeface="Arial" panose="020B0604020202020204" pitchFamily="34" charset="0"/>
              <a:buChar char="•"/>
            </a:pPr>
            <a:r>
              <a:rPr lang="fr-FR" sz="2400" b="1" u="sng" dirty="0">
                <a:latin typeface="Times New Roman" panose="02020603050405020304" pitchFamily="18" charset="0"/>
                <a:cs typeface="Times New Roman" panose="02020603050405020304" pitchFamily="18" charset="0"/>
              </a:rPr>
              <a:t>Déploiement en big bang </a:t>
            </a:r>
            <a:r>
              <a:rPr lang="fr-FR" sz="2400" dirty="0">
                <a:latin typeface="Times New Roman" panose="02020603050405020304" pitchFamily="18" charset="0"/>
                <a:cs typeface="Times New Roman" panose="02020603050405020304" pitchFamily="18" charset="0"/>
              </a:rPr>
              <a:t>: les composants nouveaux ou modifiés sont déployés auprès de toutes les cibles au même moment.</a:t>
            </a:r>
          </a:p>
          <a:p>
            <a:pPr marL="342900" indent="-342900" algn="just">
              <a:buFont typeface="Arial" panose="020B0604020202020204" pitchFamily="34" charset="0"/>
              <a:buChar char="•"/>
            </a:pPr>
            <a:r>
              <a:rPr lang="fr-FR" sz="2400" b="1" u="sng" dirty="0">
                <a:latin typeface="Times New Roman" panose="02020603050405020304" pitchFamily="18" charset="0"/>
                <a:cs typeface="Times New Roman" panose="02020603050405020304" pitchFamily="18" charset="0"/>
              </a:rPr>
              <a:t>Déploiement à flux tiré : </a:t>
            </a:r>
            <a:r>
              <a:rPr lang="fr-FR" sz="2400" dirty="0">
                <a:latin typeface="Times New Roman" panose="02020603050405020304" pitchFamily="18" charset="0"/>
                <a:cs typeface="Times New Roman" panose="02020603050405020304" pitchFamily="18" charset="0"/>
              </a:rPr>
              <a:t>le logiciel nouveau ou modifié est mis à disposition dans un référentiel contrôlé, et les utilisateurs téléchargent le logiciel sur les appareils des clients quand ils le souhaitent.</a:t>
            </a:r>
          </a:p>
        </p:txBody>
      </p:sp>
    </p:spTree>
    <p:extLst>
      <p:ext uri="{BB962C8B-B14F-4D97-AF65-F5344CB8AC3E}">
        <p14:creationId xmlns:p14="http://schemas.microsoft.com/office/powerpoint/2010/main" val="1760668774"/>
      </p:ext>
    </p:extLst>
  </p:cSld>
  <p:clrMapOvr>
    <a:masterClrMapping/>
  </p:clrMapOvr>
  <p:transition spd="slow">
    <p:cove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131</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surveillance et la gestions des événements</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001149"/>
            <a:ext cx="11649456" cy="4154984"/>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Raison d’être : </a:t>
            </a:r>
          </a:p>
          <a:p>
            <a:pPr algn="just"/>
            <a:r>
              <a:rPr lang="fr-FR" sz="2400" dirty="0">
                <a:latin typeface="Times New Roman" panose="02020603050405020304" pitchFamily="18" charset="0"/>
                <a:cs typeface="Times New Roman" panose="02020603050405020304" pitchFamily="18" charset="0"/>
              </a:rPr>
              <a:t>Observer systématiquement des services et composants de service, et d’enregistrer et de signaler certains changements d’états identifiés en tant qu’évènements. Cette pratique permet d’identifier et de prioriser l’infrastructure, les services, les processus business et les évènements de sécurité de l’information ; elle permet également d’établir la réponse appropriée à ces évènements et les conditions qui indiquent les défaillances ou incidents potentiels.</a:t>
            </a:r>
          </a:p>
          <a:p>
            <a:pPr algn="just"/>
            <a:r>
              <a:rPr lang="fr-FR" sz="2400" b="1" u="sng" dirty="0">
                <a:latin typeface="Times New Roman" panose="02020603050405020304" pitchFamily="18" charset="0"/>
                <a:cs typeface="Times New Roman" panose="02020603050405020304" pitchFamily="18" charset="0"/>
              </a:rPr>
              <a:t>Un évènement : </a:t>
            </a:r>
          </a:p>
          <a:p>
            <a:pPr algn="just"/>
            <a:r>
              <a:rPr lang="fr-FR" sz="2400" dirty="0">
                <a:latin typeface="Times New Roman" panose="02020603050405020304" pitchFamily="18" charset="0"/>
                <a:cs typeface="Times New Roman" panose="02020603050405020304" pitchFamily="18" charset="0"/>
              </a:rPr>
              <a:t>Tout changement d’état significatif pour la gestion d’un service ou de tout autre élément de configuration (CI). Les évènements sont généralement identifiés au travers de notifications créées par un service IT, un CI ou un outil de monitoring.</a:t>
            </a:r>
          </a:p>
        </p:txBody>
      </p:sp>
    </p:spTree>
    <p:extLst>
      <p:ext uri="{BB962C8B-B14F-4D97-AF65-F5344CB8AC3E}">
        <p14:creationId xmlns:p14="http://schemas.microsoft.com/office/powerpoint/2010/main" val="997405112"/>
      </p:ext>
    </p:extLst>
  </p:cSld>
  <p:clrMapOvr>
    <a:masterClrMapping/>
  </p:clrMapOvr>
  <p:transition spd="slow">
    <p:cove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132</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surveillance et la gestions des événements</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001149"/>
            <a:ext cx="11649456" cy="3046988"/>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Les évènements sont souvent classés en trois catégories :</a:t>
            </a:r>
          </a:p>
          <a:p>
            <a:pPr algn="just"/>
            <a:endParaRPr lang="fr-FR" sz="2400" b="1" u="sng"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 </a:t>
            </a:r>
            <a:r>
              <a:rPr lang="fr-FR" sz="2400" b="1" dirty="0">
                <a:latin typeface="Times New Roman" panose="02020603050405020304" pitchFamily="18" charset="0"/>
                <a:cs typeface="Times New Roman" panose="02020603050405020304" pitchFamily="18" charset="0"/>
              </a:rPr>
              <a:t>Information</a:t>
            </a:r>
            <a:r>
              <a:rPr lang="fr-FR" sz="2400" dirty="0">
                <a:latin typeface="Times New Roman" panose="02020603050405020304" pitchFamily="18" charset="0"/>
                <a:cs typeface="Times New Roman" panose="02020603050405020304" pitchFamily="18" charset="0"/>
              </a:rPr>
              <a:t> – ne nécessitant aucune action à par l’enregistrement ;</a:t>
            </a:r>
          </a:p>
          <a:p>
            <a:pPr algn="just"/>
            <a:endParaRPr lang="fr-FR" sz="2400"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 </a:t>
            </a:r>
            <a:r>
              <a:rPr lang="fr-FR" sz="2400" b="1" dirty="0">
                <a:latin typeface="Times New Roman" panose="02020603050405020304" pitchFamily="18" charset="0"/>
                <a:cs typeface="Times New Roman" panose="02020603050405020304" pitchFamily="18" charset="0"/>
              </a:rPr>
              <a:t>Avertissement</a:t>
            </a:r>
            <a:r>
              <a:rPr lang="fr-FR" sz="2400" dirty="0">
                <a:latin typeface="Times New Roman" panose="02020603050405020304" pitchFamily="18" charset="0"/>
                <a:cs typeface="Times New Roman" panose="02020603050405020304" pitchFamily="18" charset="0"/>
              </a:rPr>
              <a:t> – permettant de réaliser une action avant que la situation n’impact les consommateurs ;</a:t>
            </a:r>
          </a:p>
          <a:p>
            <a:pPr algn="just"/>
            <a:endParaRPr lang="fr-FR" sz="2400"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 </a:t>
            </a:r>
            <a:r>
              <a:rPr lang="fr-FR" sz="2400" b="1" dirty="0">
                <a:latin typeface="Times New Roman" panose="02020603050405020304" pitchFamily="18" charset="0"/>
                <a:cs typeface="Times New Roman" panose="02020603050405020304" pitchFamily="18" charset="0"/>
              </a:rPr>
              <a:t>Exception</a:t>
            </a:r>
            <a:r>
              <a:rPr lang="fr-FR" sz="2400" dirty="0">
                <a:latin typeface="Times New Roman" panose="02020603050405020304" pitchFamily="18" charset="0"/>
                <a:cs typeface="Times New Roman" panose="02020603050405020304" pitchFamily="18" charset="0"/>
              </a:rPr>
              <a:t> – indique qu’un manquement à une norme à été identifié.</a:t>
            </a:r>
          </a:p>
        </p:txBody>
      </p:sp>
    </p:spTree>
    <p:extLst>
      <p:ext uri="{BB962C8B-B14F-4D97-AF65-F5344CB8AC3E}">
        <p14:creationId xmlns:p14="http://schemas.microsoft.com/office/powerpoint/2010/main" val="1305888328"/>
      </p:ext>
    </p:extLst>
  </p:cSld>
  <p:clrMapOvr>
    <a:masterClrMapping/>
  </p:clrMapOvr>
  <p:transition spd="slow">
    <p:cove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133</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Le centre de services</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001149"/>
            <a:ext cx="11649456" cy="1938992"/>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Raison d’être :</a:t>
            </a:r>
          </a:p>
          <a:p>
            <a:pPr algn="just"/>
            <a:r>
              <a:rPr lang="fr-FR" sz="2400" b="1" u="sng" dirty="0">
                <a:latin typeface="Times New Roman" panose="02020603050405020304" pitchFamily="18" charset="0"/>
                <a:cs typeface="Times New Roman" panose="02020603050405020304" pitchFamily="18" charset="0"/>
              </a:rPr>
              <a:t> </a:t>
            </a:r>
          </a:p>
          <a:p>
            <a:pPr algn="just"/>
            <a:r>
              <a:rPr lang="fr-FR" sz="2400" dirty="0">
                <a:latin typeface="Times New Roman" panose="02020603050405020304" pitchFamily="18" charset="0"/>
                <a:cs typeface="Times New Roman" panose="02020603050405020304" pitchFamily="18" charset="0"/>
              </a:rPr>
              <a:t>Capturer la demande de résolution d’incidents et les demandes de service. Il doit également être le point d’entrée et le point de contact unique pour le fournisseur de services avec tous ses utilisateurs.</a:t>
            </a:r>
          </a:p>
        </p:txBody>
      </p:sp>
    </p:spTree>
    <p:extLst>
      <p:ext uri="{BB962C8B-B14F-4D97-AF65-F5344CB8AC3E}">
        <p14:creationId xmlns:p14="http://schemas.microsoft.com/office/powerpoint/2010/main" val="851247793"/>
      </p:ext>
    </p:extLst>
  </p:cSld>
  <p:clrMapOvr>
    <a:masterClrMapping/>
  </p:clrMapOvr>
  <p:transition spd="slow">
    <p:cove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134</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Le centre de services</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001149"/>
            <a:ext cx="11649456" cy="3046988"/>
          </a:xfrm>
          <a:prstGeom prst="rect">
            <a:avLst/>
          </a:prstGeom>
        </p:spPr>
        <p:txBody>
          <a:bodyPr wrap="square">
            <a:spAutoFit/>
          </a:bodyPr>
          <a:lstStyle/>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 centre de service fourni un canal clair pour les utilisateurs puissent signaler leurs soucis, poser des questions ou soumettre des demandes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Avec l’augmentation de l’automation, le périmètre du centre de service a évolué vers le support des personnes et du métier et non plus uniquement sur un aspect technique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 L’augmentation de l’IA, des processus robotisés et des </a:t>
            </a:r>
            <a:r>
              <a:rPr lang="fr-FR" sz="2400" dirty="0" err="1">
                <a:latin typeface="Times New Roman" panose="02020603050405020304" pitchFamily="18" charset="0"/>
                <a:cs typeface="Times New Roman" panose="02020603050405020304" pitchFamily="18" charset="0"/>
              </a:rPr>
              <a:t>chatbots</a:t>
            </a:r>
            <a:r>
              <a:rPr lang="fr-FR" sz="2400" dirty="0">
                <a:latin typeface="Times New Roman" panose="02020603050405020304" pitchFamily="18" charset="0"/>
                <a:cs typeface="Times New Roman" panose="02020603050405020304" pitchFamily="18" charset="0"/>
              </a:rPr>
              <a:t> transforme les centres de service en champions de la relation client ;</a:t>
            </a:r>
          </a:p>
        </p:txBody>
      </p:sp>
    </p:spTree>
    <p:extLst>
      <p:ext uri="{BB962C8B-B14F-4D97-AF65-F5344CB8AC3E}">
        <p14:creationId xmlns:p14="http://schemas.microsoft.com/office/powerpoint/2010/main" val="2615860880"/>
      </p:ext>
    </p:extLst>
  </p:cSld>
  <p:clrMapOvr>
    <a:masterClrMapping/>
  </p:clrMapOvr>
  <p:transition spd="slow">
    <p:cove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135</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Accéder au centre de services</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001149"/>
            <a:ext cx="11649456" cy="3416320"/>
          </a:xfrm>
          <a:prstGeom prst="rect">
            <a:avLst/>
          </a:prstGeom>
        </p:spPr>
        <p:txBody>
          <a:bodyPr wrap="square">
            <a:spAutoFit/>
          </a:bodyPr>
          <a:lstStyle/>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Appels téléphoniques pouvant utiliser des technologies spécifiques (SVI ou IVR, reconnaissance vocale, conférence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Portails de service et applications mobiles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Chat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Email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Physiquement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Messages textes et média sociaux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Média public ou d’entreprise.</a:t>
            </a:r>
          </a:p>
        </p:txBody>
      </p:sp>
    </p:spTree>
    <p:extLst>
      <p:ext uri="{BB962C8B-B14F-4D97-AF65-F5344CB8AC3E}">
        <p14:creationId xmlns:p14="http://schemas.microsoft.com/office/powerpoint/2010/main" val="152820468"/>
      </p:ext>
    </p:extLst>
  </p:cSld>
  <p:clrMapOvr>
    <a:masterClrMapping/>
  </p:clrMapOvr>
  <p:transition spd="slow">
    <p:cove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136</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Astuces du centre de services</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001149"/>
            <a:ext cx="11649456" cy="3046988"/>
          </a:xfrm>
          <a:prstGeom prst="rect">
            <a:avLst/>
          </a:prstGeom>
        </p:spPr>
        <p:txBody>
          <a:bodyPr wrap="square">
            <a:spAutoFit/>
          </a:bodyPr>
          <a:lstStyle/>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Peu importe l’efficacité et la compétence du centre de service, il y aura toujours des escalades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 centre de service n’a pas besoin d’être très technique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compréhension du contexte, des processus et des utilisateurs métier est indispensable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couverture contractuelle des centres de service peut obliger le travail en horaire décalé.</a:t>
            </a:r>
          </a:p>
        </p:txBody>
      </p:sp>
    </p:spTree>
    <p:extLst>
      <p:ext uri="{BB962C8B-B14F-4D97-AF65-F5344CB8AC3E}">
        <p14:creationId xmlns:p14="http://schemas.microsoft.com/office/powerpoint/2010/main" val="3262926693"/>
      </p:ext>
    </p:extLst>
  </p:cSld>
  <p:clrMapOvr>
    <a:masterClrMapping/>
  </p:clrMapOvr>
  <p:transition spd="slow">
    <p:cove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137</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Le centre de services central</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001149"/>
            <a:ext cx="11649456" cy="3416320"/>
          </a:xfrm>
          <a:prstGeom prst="rect">
            <a:avLst/>
          </a:prstGeom>
        </p:spPr>
        <p:txBody>
          <a:bodyPr wrap="square">
            <a:spAutoFit/>
          </a:bodyPr>
          <a:lstStyle/>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Équipe physique travaillant sur une localisation et servant tous les clients à partir de ce point. Il nécessite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 système de téléphonie intelligent (ÌVR, routage automatique …)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Des systèmes de workflow pour l’orientation et les escalades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Une base de connaissance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 système d’enregistrement des appels et de contrôle de la qualité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Des outils de surveillance et des tableaux de bord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 système de gestion des configurations.</a:t>
            </a:r>
          </a:p>
        </p:txBody>
      </p:sp>
    </p:spTree>
    <p:extLst>
      <p:ext uri="{BB962C8B-B14F-4D97-AF65-F5344CB8AC3E}">
        <p14:creationId xmlns:p14="http://schemas.microsoft.com/office/powerpoint/2010/main" val="540872320"/>
      </p:ext>
    </p:extLst>
  </p:cSld>
  <p:clrMapOvr>
    <a:masterClrMapping/>
  </p:clrMapOvr>
  <p:transition spd="slow">
    <p:cove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138</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formation de centre de services</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001149"/>
            <a:ext cx="11649456" cy="2677656"/>
          </a:xfrm>
          <a:prstGeom prst="rect">
            <a:avLst/>
          </a:prstGeom>
        </p:spPr>
        <p:txBody>
          <a:bodyPr wrap="square">
            <a:spAutoFit/>
          </a:bodyPr>
          <a:lstStyle/>
          <a:p>
            <a:pPr algn="just"/>
            <a:r>
              <a:rPr lang="fr-FR" sz="2400" dirty="0">
                <a:latin typeface="Times New Roman" panose="02020603050405020304" pitchFamily="18" charset="0"/>
                <a:cs typeface="Times New Roman" panose="02020603050405020304" pitchFamily="18" charset="0"/>
              </a:rPr>
              <a:t>Les équipes du centre de service nécessitent des formations et des compétences très vastes autant dans les domaines techniques que métier. En particulier :</a:t>
            </a:r>
          </a:p>
          <a:p>
            <a:pPr algn="just"/>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L’empathie</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L’analyse des incidents et la compréhension de leurs priorités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communication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L’intelligence émotionnelle.</a:t>
            </a:r>
          </a:p>
        </p:txBody>
      </p:sp>
    </p:spTree>
    <p:extLst>
      <p:ext uri="{BB962C8B-B14F-4D97-AF65-F5344CB8AC3E}">
        <p14:creationId xmlns:p14="http://schemas.microsoft.com/office/powerpoint/2010/main" val="3938009329"/>
      </p:ext>
    </p:extLst>
  </p:cSld>
  <p:clrMapOvr>
    <a:masterClrMapping/>
  </p:clrMapOvr>
  <p:transition spd="slow">
    <p:cove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139</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Le centre de services / Carte d’implication</a:t>
            </a:r>
          </a:p>
        </p:txBody>
      </p:sp>
      <p:pic>
        <p:nvPicPr>
          <p:cNvPr id="8" name="Image 7">
            <a:extLst>
              <a:ext uri="{FF2B5EF4-FFF2-40B4-BE49-F238E27FC236}">
                <a16:creationId xmlns:a16="http://schemas.microsoft.com/office/drawing/2014/main" id="{28F1F6DC-DFF6-4BB2-8BD2-B0B4680BDCA1}"/>
              </a:ext>
            </a:extLst>
          </p:cNvPr>
          <p:cNvPicPr>
            <a:picLocks noChangeAspect="1"/>
          </p:cNvPicPr>
          <p:nvPr/>
        </p:nvPicPr>
        <p:blipFill>
          <a:blip r:embed="rId2"/>
          <a:stretch>
            <a:fillRect/>
          </a:stretch>
        </p:blipFill>
        <p:spPr>
          <a:xfrm>
            <a:off x="2693496" y="1825976"/>
            <a:ext cx="6767147" cy="4669941"/>
          </a:xfrm>
          <a:prstGeom prst="rect">
            <a:avLst/>
          </a:prstGeom>
        </p:spPr>
      </p:pic>
      <p:sp>
        <p:nvSpPr>
          <p:cNvPr id="9" name="Bulle narrative : rectangle 8">
            <a:extLst>
              <a:ext uri="{FF2B5EF4-FFF2-40B4-BE49-F238E27FC236}">
                <a16:creationId xmlns:a16="http://schemas.microsoft.com/office/drawing/2014/main" id="{38AD87D7-A356-4B06-A6CA-FC4DAC5361B3}"/>
              </a:ext>
            </a:extLst>
          </p:cNvPr>
          <p:cNvSpPr/>
          <p:nvPr/>
        </p:nvSpPr>
        <p:spPr>
          <a:xfrm>
            <a:off x="7178091" y="1461316"/>
            <a:ext cx="4194880" cy="1354900"/>
          </a:xfrm>
          <a:prstGeom prst="wedgeRectCallout">
            <a:avLst>
              <a:gd name="adj1" fmla="val -74787"/>
              <a:gd name="adj2" fmla="val 88692"/>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Communication avec les utilisateurs sur les nouveaux ou les modifications de services. Il peut aussi aider pour les tests et le planning.</a:t>
            </a:r>
          </a:p>
        </p:txBody>
      </p:sp>
      <p:sp>
        <p:nvSpPr>
          <p:cNvPr id="10" name="Bulle narrative : rectangle 9">
            <a:extLst>
              <a:ext uri="{FF2B5EF4-FFF2-40B4-BE49-F238E27FC236}">
                <a16:creationId xmlns:a16="http://schemas.microsoft.com/office/drawing/2014/main" id="{42AA8394-0D2E-4374-80FC-0B031089C0D0}"/>
              </a:ext>
            </a:extLst>
          </p:cNvPr>
          <p:cNvSpPr/>
          <p:nvPr/>
        </p:nvSpPr>
        <p:spPr>
          <a:xfrm>
            <a:off x="1875404" y="2091556"/>
            <a:ext cx="3575564" cy="718558"/>
          </a:xfrm>
          <a:prstGeom prst="wedgeRectCallout">
            <a:avLst>
              <a:gd name="adj1" fmla="val 45433"/>
              <a:gd name="adj2" fmla="val 254178"/>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Achat des éléments permettant de répondre aux demandes de services.</a:t>
            </a:r>
          </a:p>
        </p:txBody>
      </p:sp>
      <p:sp>
        <p:nvSpPr>
          <p:cNvPr id="11" name="Bulle narrative : rectangle 10">
            <a:extLst>
              <a:ext uri="{FF2B5EF4-FFF2-40B4-BE49-F238E27FC236}">
                <a16:creationId xmlns:a16="http://schemas.microsoft.com/office/drawing/2014/main" id="{FC2C4D15-28A1-4B68-A958-E78E52969E1D}"/>
              </a:ext>
            </a:extLst>
          </p:cNvPr>
          <p:cNvSpPr/>
          <p:nvPr/>
        </p:nvSpPr>
        <p:spPr>
          <a:xfrm>
            <a:off x="213360" y="3108710"/>
            <a:ext cx="3705225" cy="1029537"/>
          </a:xfrm>
          <a:prstGeom prst="wedgeRectCallout">
            <a:avLst>
              <a:gd name="adj1" fmla="val 58940"/>
              <a:gd name="adj2" fmla="val 52289"/>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Canal principal pour l’engagement opérationnel et tactique avec les utilisateurs.</a:t>
            </a:r>
          </a:p>
        </p:txBody>
      </p:sp>
      <p:sp>
        <p:nvSpPr>
          <p:cNvPr id="12" name="Bulle narrative : rectangle 11">
            <a:extLst>
              <a:ext uri="{FF2B5EF4-FFF2-40B4-BE49-F238E27FC236}">
                <a16:creationId xmlns:a16="http://schemas.microsoft.com/office/drawing/2014/main" id="{9AECAB08-3BC1-49B7-AED6-C354A2AAB677}"/>
              </a:ext>
            </a:extLst>
          </p:cNvPr>
          <p:cNvSpPr/>
          <p:nvPr/>
        </p:nvSpPr>
        <p:spPr>
          <a:xfrm>
            <a:off x="213360" y="5285891"/>
            <a:ext cx="4194880" cy="695809"/>
          </a:xfrm>
          <a:prstGeom prst="wedgeRectCallout">
            <a:avLst>
              <a:gd name="adj1" fmla="val 82781"/>
              <a:gd name="adj2" fmla="val 3355"/>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Utilise les retours des utilisateurs et les informations du SD.</a:t>
            </a:r>
          </a:p>
        </p:txBody>
      </p:sp>
      <p:sp>
        <p:nvSpPr>
          <p:cNvPr id="7" name="Bulle narrative : rectangle 6">
            <a:extLst>
              <a:ext uri="{FF2B5EF4-FFF2-40B4-BE49-F238E27FC236}">
                <a16:creationId xmlns:a16="http://schemas.microsoft.com/office/drawing/2014/main" id="{CB79E1C1-FE69-4661-B68E-B22EC4E1C516}"/>
              </a:ext>
            </a:extLst>
          </p:cNvPr>
          <p:cNvSpPr/>
          <p:nvPr/>
        </p:nvSpPr>
        <p:spPr>
          <a:xfrm>
            <a:off x="7577830" y="5030397"/>
            <a:ext cx="4427170" cy="779854"/>
          </a:xfrm>
          <a:prstGeom prst="wedgeRectCallout">
            <a:avLst>
              <a:gd name="adj1" fmla="val -71062"/>
              <a:gd name="adj2" fmla="val -97810"/>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Point de coordination pour la gestion des incidents et les demandes de services.</a:t>
            </a:r>
          </a:p>
        </p:txBody>
      </p:sp>
    </p:spTree>
    <p:extLst>
      <p:ext uri="{BB962C8B-B14F-4D97-AF65-F5344CB8AC3E}">
        <p14:creationId xmlns:p14="http://schemas.microsoft.com/office/powerpoint/2010/main" val="103659258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14</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L’offre de service 1/2</a:t>
            </a:r>
          </a:p>
        </p:txBody>
      </p:sp>
      <p:sp>
        <p:nvSpPr>
          <p:cNvPr id="6" name="Rectangle 5"/>
          <p:cNvSpPr/>
          <p:nvPr/>
        </p:nvSpPr>
        <p:spPr>
          <a:xfrm>
            <a:off x="666973" y="2097623"/>
            <a:ext cx="10768406" cy="2677656"/>
          </a:xfrm>
          <a:prstGeom prst="rect">
            <a:avLst/>
          </a:prstGeom>
        </p:spPr>
        <p:txBody>
          <a:bodyPr wrap="square">
            <a:spAutoFit/>
          </a:bodyPr>
          <a:lstStyle/>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fournisseurs de service proposent leurs services aux consommateurs sous la forme d’offre de services, décrivant un ou plusieurs services basés sur un ou plusieurs produits.</a:t>
            </a: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offres de service peuvent inclurent :</a:t>
            </a: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Des biens devant être fournis au client ;</a:t>
            </a: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L’accès à des ressources ;</a:t>
            </a: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Des actions de services (par exemple un support utilisateur)</a:t>
            </a:r>
          </a:p>
        </p:txBody>
      </p:sp>
    </p:spTree>
    <p:extLst>
      <p:ext uri="{BB962C8B-B14F-4D97-AF65-F5344CB8AC3E}">
        <p14:creationId xmlns:p14="http://schemas.microsoft.com/office/powerpoint/2010/main" val="3019499701"/>
      </p:ext>
    </p:extLst>
  </p:cSld>
  <p:clrMapOvr>
    <a:masterClrMapping/>
  </p:clrMapOvr>
  <p:transition spd="slow">
    <p:cove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140</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niveaux de services</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001149"/>
            <a:ext cx="11649456" cy="1938992"/>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Raison d’être :</a:t>
            </a:r>
          </a:p>
          <a:p>
            <a:pPr algn="just"/>
            <a:r>
              <a:rPr lang="fr-FR" sz="2400" b="1" u="sng" dirty="0">
                <a:latin typeface="Times New Roman" panose="02020603050405020304" pitchFamily="18" charset="0"/>
                <a:cs typeface="Times New Roman" panose="02020603050405020304" pitchFamily="18" charset="0"/>
              </a:rPr>
              <a:t> </a:t>
            </a:r>
          </a:p>
          <a:p>
            <a:pPr algn="just"/>
            <a:r>
              <a:rPr lang="fr-FR" sz="2400" dirty="0">
                <a:latin typeface="Times New Roman" panose="02020603050405020304" pitchFamily="18" charset="0"/>
                <a:cs typeface="Times New Roman" panose="02020603050405020304" pitchFamily="18" charset="0"/>
              </a:rPr>
              <a:t>Définir des cibles claires basées sur le business, en matière de performances des services, afin que la fourniture d’un service puisse être correctement évaluée, surveillée et gérée par rapport à ces cibles.</a:t>
            </a:r>
          </a:p>
        </p:txBody>
      </p:sp>
    </p:spTree>
    <p:extLst>
      <p:ext uri="{BB962C8B-B14F-4D97-AF65-F5344CB8AC3E}">
        <p14:creationId xmlns:p14="http://schemas.microsoft.com/office/powerpoint/2010/main" val="2477081743"/>
      </p:ext>
    </p:extLst>
  </p:cSld>
  <p:clrMapOvr>
    <a:masterClrMapping/>
  </p:clrMapOvr>
  <p:transition spd="slow">
    <p:cove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141</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niveaux de services</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001149"/>
            <a:ext cx="11649456" cy="4524315"/>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Raison d’être :</a:t>
            </a:r>
          </a:p>
          <a:p>
            <a:pPr algn="just"/>
            <a:r>
              <a:rPr lang="fr-FR" sz="2400" b="1" u="sng" dirty="0">
                <a:latin typeface="Times New Roman" panose="02020603050405020304" pitchFamily="18" charset="0"/>
                <a:cs typeface="Times New Roman" panose="02020603050405020304" pitchFamily="18" charset="0"/>
              </a:rPr>
              <a:t> </a:t>
            </a:r>
          </a:p>
          <a:p>
            <a:pPr algn="just"/>
            <a:r>
              <a:rPr lang="fr-FR" sz="2400" dirty="0">
                <a:latin typeface="Times New Roman" panose="02020603050405020304" pitchFamily="18" charset="0"/>
                <a:cs typeface="Times New Roman" panose="02020603050405020304" pitchFamily="18" charset="0"/>
              </a:rPr>
              <a:t>Définir des cibles claires basées sur le business, en matière de performances des services, afin que la fourniture d’un service puisse être correctement évaluée, surveillée et gérée par rapport à ces cibles.</a:t>
            </a:r>
          </a:p>
          <a:p>
            <a:pPr algn="just"/>
            <a:endParaRPr lang="fr-FR" sz="2400" dirty="0">
              <a:latin typeface="Times New Roman" panose="02020603050405020304" pitchFamily="18" charset="0"/>
              <a:cs typeface="Times New Roman" panose="02020603050405020304" pitchFamily="18" charset="0"/>
            </a:endParaRPr>
          </a:p>
          <a:p>
            <a:pPr algn="just"/>
            <a:r>
              <a:rPr lang="fr-FR" sz="2400" b="1" u="sng" dirty="0">
                <a:latin typeface="Times New Roman" panose="02020603050405020304" pitchFamily="18" charset="0"/>
                <a:cs typeface="Times New Roman" panose="02020603050405020304" pitchFamily="18" charset="0"/>
              </a:rPr>
              <a:t>Niveau de service : </a:t>
            </a:r>
          </a:p>
          <a:p>
            <a:pPr algn="just"/>
            <a:r>
              <a:rPr lang="fr-FR" sz="2400" dirty="0">
                <a:latin typeface="Times New Roman" panose="02020603050405020304" pitchFamily="18" charset="0"/>
                <a:cs typeface="Times New Roman" panose="02020603050405020304" pitchFamily="18" charset="0"/>
              </a:rPr>
              <a:t>Une ou plusieurs métriques définissant la qualité de service attendue ou obtenue.</a:t>
            </a:r>
          </a:p>
          <a:p>
            <a:pPr algn="just"/>
            <a:endParaRPr lang="fr-FR" sz="2400" dirty="0">
              <a:latin typeface="Times New Roman" panose="02020603050405020304" pitchFamily="18" charset="0"/>
              <a:cs typeface="Times New Roman" panose="02020603050405020304" pitchFamily="18" charset="0"/>
            </a:endParaRPr>
          </a:p>
          <a:p>
            <a:pPr algn="just"/>
            <a:r>
              <a:rPr lang="fr-FR" sz="2400" b="1" u="sng" dirty="0">
                <a:latin typeface="Times New Roman" panose="02020603050405020304" pitchFamily="18" charset="0"/>
                <a:cs typeface="Times New Roman" panose="02020603050405020304" pitchFamily="18" charset="0"/>
              </a:rPr>
              <a:t>Accord sur les niveaux de services : </a:t>
            </a:r>
          </a:p>
          <a:p>
            <a:pPr algn="just"/>
            <a:r>
              <a:rPr lang="fr-FR" sz="2400" dirty="0">
                <a:latin typeface="Times New Roman" panose="02020603050405020304" pitchFamily="18" charset="0"/>
                <a:cs typeface="Times New Roman" panose="02020603050405020304" pitchFamily="18" charset="0"/>
              </a:rPr>
              <a:t>Accord documenté entre un fournisseur de services et un client, qui identifie les services requis ainsi que les niveaux de service attendus.</a:t>
            </a:r>
          </a:p>
        </p:txBody>
      </p:sp>
    </p:spTree>
    <p:extLst>
      <p:ext uri="{BB962C8B-B14F-4D97-AF65-F5344CB8AC3E}">
        <p14:creationId xmlns:p14="http://schemas.microsoft.com/office/powerpoint/2010/main" val="498373507"/>
      </p:ext>
    </p:extLst>
  </p:cSld>
  <p:clrMapOvr>
    <a:masterClrMapping/>
  </p:clrMapOvr>
  <p:transition spd="slow">
    <p:cove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142</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niveaux de services/SLA</a:t>
            </a:r>
          </a:p>
        </p:txBody>
      </p:sp>
      <p:sp>
        <p:nvSpPr>
          <p:cNvPr id="5" name="Rectangle 4">
            <a:extLst>
              <a:ext uri="{FF2B5EF4-FFF2-40B4-BE49-F238E27FC236}">
                <a16:creationId xmlns:a16="http://schemas.microsoft.com/office/drawing/2014/main" id="{07C87E61-4B41-4468-98D2-86FA27F9BC27}"/>
              </a:ext>
            </a:extLst>
          </p:cNvPr>
          <p:cNvSpPr/>
          <p:nvPr/>
        </p:nvSpPr>
        <p:spPr>
          <a:xfrm>
            <a:off x="329184" y="2001149"/>
            <a:ext cx="11649456" cy="2677656"/>
          </a:xfrm>
          <a:prstGeom prst="rect">
            <a:avLst/>
          </a:prstGeom>
        </p:spPr>
        <p:txBody>
          <a:bodyPr wrap="square">
            <a:spAutoFit/>
          </a:bodyPr>
          <a:lstStyle/>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Ils doivent être liés à la définition du « </a:t>
            </a:r>
            <a:r>
              <a:rPr lang="fr-FR" sz="2400" b="1" u="sng" dirty="0">
                <a:latin typeface="Times New Roman" panose="02020603050405020304" pitchFamily="18" charset="0"/>
                <a:cs typeface="Times New Roman" panose="02020603050405020304" pitchFamily="18" charset="0"/>
              </a:rPr>
              <a:t>service</a:t>
            </a:r>
            <a:r>
              <a:rPr lang="fr-FR" sz="2400" dirty="0">
                <a:latin typeface="Times New Roman" panose="02020603050405020304" pitchFamily="18" charset="0"/>
                <a:cs typeface="Times New Roman" panose="02020603050405020304" pitchFamily="18" charset="0"/>
              </a:rPr>
              <a:t> » dans le catalogue de service ;</a:t>
            </a:r>
          </a:p>
          <a:p>
            <a:pPr algn="just"/>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Ils doivent être liés aux résultats souhaités et pas simplement aux métriques opérationnels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Ils doivent refléter un « accord »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Ils doivent être écrits et faciles à comprendre pour toutes les parties.</a:t>
            </a:r>
          </a:p>
        </p:txBody>
      </p:sp>
    </p:spTree>
    <p:extLst>
      <p:ext uri="{BB962C8B-B14F-4D97-AF65-F5344CB8AC3E}">
        <p14:creationId xmlns:p14="http://schemas.microsoft.com/office/powerpoint/2010/main" val="2978545906"/>
      </p:ext>
    </p:extLst>
  </p:cSld>
  <p:clrMapOvr>
    <a:masterClrMapping/>
  </p:clrMapOvr>
  <p:transition spd="slow">
    <p:cove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143</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148281" y="462579"/>
            <a:ext cx="11830359"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niveaux de services/Implication</a:t>
            </a:r>
          </a:p>
        </p:txBody>
      </p:sp>
      <p:pic>
        <p:nvPicPr>
          <p:cNvPr id="7" name="Image 6">
            <a:extLst>
              <a:ext uri="{FF2B5EF4-FFF2-40B4-BE49-F238E27FC236}">
                <a16:creationId xmlns:a16="http://schemas.microsoft.com/office/drawing/2014/main" id="{58588CA7-813B-4481-96B6-2B0B1677A846}"/>
              </a:ext>
            </a:extLst>
          </p:cNvPr>
          <p:cNvPicPr>
            <a:picLocks noChangeAspect="1"/>
          </p:cNvPicPr>
          <p:nvPr/>
        </p:nvPicPr>
        <p:blipFill>
          <a:blip r:embed="rId2"/>
          <a:stretch>
            <a:fillRect/>
          </a:stretch>
        </p:blipFill>
        <p:spPr>
          <a:xfrm>
            <a:off x="2693496" y="1825976"/>
            <a:ext cx="6767147" cy="4669941"/>
          </a:xfrm>
          <a:prstGeom prst="rect">
            <a:avLst/>
          </a:prstGeom>
        </p:spPr>
      </p:pic>
      <p:sp>
        <p:nvSpPr>
          <p:cNvPr id="8" name="Bulle narrative : rectangle 7">
            <a:extLst>
              <a:ext uri="{FF2B5EF4-FFF2-40B4-BE49-F238E27FC236}">
                <a16:creationId xmlns:a16="http://schemas.microsoft.com/office/drawing/2014/main" id="{A25EC044-5435-4136-8A43-24255E2C7097}"/>
              </a:ext>
            </a:extLst>
          </p:cNvPr>
          <p:cNvSpPr/>
          <p:nvPr/>
        </p:nvSpPr>
        <p:spPr>
          <a:xfrm>
            <a:off x="1422031" y="1927049"/>
            <a:ext cx="4194880" cy="612648"/>
          </a:xfrm>
          <a:prstGeom prst="wedgeRectCallout">
            <a:avLst>
              <a:gd name="adj1" fmla="val 56909"/>
              <a:gd name="adj2" fmla="val 180421"/>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Utilisés pour les retours clients lors des conceptions</a:t>
            </a:r>
          </a:p>
        </p:txBody>
      </p:sp>
      <p:sp>
        <p:nvSpPr>
          <p:cNvPr id="9" name="Bulle narrative : rectangle 8">
            <a:extLst>
              <a:ext uri="{FF2B5EF4-FFF2-40B4-BE49-F238E27FC236}">
                <a16:creationId xmlns:a16="http://schemas.microsoft.com/office/drawing/2014/main" id="{360F5E58-A374-4CB8-B368-1A9C55FD6E48}"/>
              </a:ext>
            </a:extLst>
          </p:cNvPr>
          <p:cNvSpPr/>
          <p:nvPr/>
        </p:nvSpPr>
        <p:spPr>
          <a:xfrm>
            <a:off x="175499" y="2715947"/>
            <a:ext cx="3575564" cy="631636"/>
          </a:xfrm>
          <a:prstGeom prst="wedgeRectCallout">
            <a:avLst>
              <a:gd name="adj1" fmla="val 58486"/>
              <a:gd name="adj2" fmla="val 178779"/>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Assure l’engagement avec les</a:t>
            </a:r>
          </a:p>
          <a:p>
            <a:pPr algn="ctr"/>
            <a:r>
              <a:rPr lang="fr-FR" dirty="0">
                <a:solidFill>
                  <a:schemeClr val="tx1"/>
                </a:solidFill>
              </a:rPr>
              <a:t>clients au travers des revues.</a:t>
            </a:r>
          </a:p>
        </p:txBody>
      </p:sp>
      <p:sp>
        <p:nvSpPr>
          <p:cNvPr id="10" name="Bulle narrative : rectangle 9">
            <a:extLst>
              <a:ext uri="{FF2B5EF4-FFF2-40B4-BE49-F238E27FC236}">
                <a16:creationId xmlns:a16="http://schemas.microsoft.com/office/drawing/2014/main" id="{1C7B82D6-CA5B-4656-AC7B-E17D73F6A8DA}"/>
              </a:ext>
            </a:extLst>
          </p:cNvPr>
          <p:cNvSpPr/>
          <p:nvPr/>
        </p:nvSpPr>
        <p:spPr>
          <a:xfrm>
            <a:off x="175499" y="4261154"/>
            <a:ext cx="4328160" cy="828617"/>
          </a:xfrm>
          <a:prstGeom prst="wedgeRectCallout">
            <a:avLst>
              <a:gd name="adj1" fmla="val 70824"/>
              <a:gd name="adj2" fmla="val -23578"/>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Fournis les objectifs de performance des composants et pour la création de rapports.</a:t>
            </a:r>
          </a:p>
        </p:txBody>
      </p:sp>
      <p:sp>
        <p:nvSpPr>
          <p:cNvPr id="11" name="Bulle narrative : rectangle 10">
            <a:extLst>
              <a:ext uri="{FF2B5EF4-FFF2-40B4-BE49-F238E27FC236}">
                <a16:creationId xmlns:a16="http://schemas.microsoft.com/office/drawing/2014/main" id="{4F0DC20E-8652-42C3-962A-A23FC1870F27}"/>
              </a:ext>
            </a:extLst>
          </p:cNvPr>
          <p:cNvSpPr/>
          <p:nvPr/>
        </p:nvSpPr>
        <p:spPr>
          <a:xfrm>
            <a:off x="213360" y="5285892"/>
            <a:ext cx="4194880" cy="476734"/>
          </a:xfrm>
          <a:prstGeom prst="wedgeRectCallout">
            <a:avLst>
              <a:gd name="adj1" fmla="val 82781"/>
              <a:gd name="adj2" fmla="val 3355"/>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Apporte les retours des clients.</a:t>
            </a:r>
          </a:p>
        </p:txBody>
      </p:sp>
      <p:sp>
        <p:nvSpPr>
          <p:cNvPr id="12" name="Bulle narrative : rectangle 11">
            <a:extLst>
              <a:ext uri="{FF2B5EF4-FFF2-40B4-BE49-F238E27FC236}">
                <a16:creationId xmlns:a16="http://schemas.microsoft.com/office/drawing/2014/main" id="{AF07BABB-F0BE-46D1-8CDD-B9550084BC1D}"/>
              </a:ext>
            </a:extLst>
          </p:cNvPr>
          <p:cNvSpPr/>
          <p:nvPr/>
        </p:nvSpPr>
        <p:spPr>
          <a:xfrm>
            <a:off x="4789581" y="1061730"/>
            <a:ext cx="6767147" cy="779854"/>
          </a:xfrm>
          <a:prstGeom prst="wedgeRectCallout">
            <a:avLst>
              <a:gd name="adj1" fmla="val -32120"/>
              <a:gd name="adj2" fmla="val 153795"/>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Supporte la planification en fournissant les informations contenues</a:t>
            </a:r>
          </a:p>
          <a:p>
            <a:pPr algn="ctr"/>
            <a:r>
              <a:rPr lang="fr-FR" dirty="0">
                <a:solidFill>
                  <a:schemeClr val="tx1"/>
                </a:solidFill>
              </a:rPr>
              <a:t>dans le portefeuille des services et les offres de services.</a:t>
            </a:r>
          </a:p>
        </p:txBody>
      </p:sp>
      <p:sp>
        <p:nvSpPr>
          <p:cNvPr id="13" name="Bulle narrative : rectangle 12">
            <a:extLst>
              <a:ext uri="{FF2B5EF4-FFF2-40B4-BE49-F238E27FC236}">
                <a16:creationId xmlns:a16="http://schemas.microsoft.com/office/drawing/2014/main" id="{B6C99AA1-A19C-44DE-A0AC-004F0884F68F}"/>
              </a:ext>
            </a:extLst>
          </p:cNvPr>
          <p:cNvSpPr/>
          <p:nvPr/>
        </p:nvSpPr>
        <p:spPr>
          <a:xfrm>
            <a:off x="7745899" y="5089772"/>
            <a:ext cx="4194880" cy="793504"/>
          </a:xfrm>
          <a:prstGeom prst="wedgeRectCallout">
            <a:avLst>
              <a:gd name="adj1" fmla="val -78433"/>
              <a:gd name="adj2" fmla="val -109883"/>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Indique les objectifs de performance et capture les retours utilisateurs.</a:t>
            </a:r>
          </a:p>
        </p:txBody>
      </p:sp>
    </p:spTree>
    <p:extLst>
      <p:ext uri="{BB962C8B-B14F-4D97-AF65-F5344CB8AC3E}">
        <p14:creationId xmlns:p14="http://schemas.microsoft.com/office/powerpoint/2010/main" val="292849632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144</a:t>
            </a:fld>
            <a:endParaRPr lang="fr-FR"/>
          </a:p>
        </p:txBody>
      </p:sp>
      <p:sp>
        <p:nvSpPr>
          <p:cNvPr id="3" name="Rectangle 2">
            <a:extLst>
              <a:ext uri="{FF2B5EF4-FFF2-40B4-BE49-F238E27FC236}">
                <a16:creationId xmlns:a16="http://schemas.microsoft.com/office/drawing/2014/main" id="{FF7B2FC3-C43E-4D1D-AC37-9117DE7486B6}"/>
              </a:ext>
            </a:extLst>
          </p:cNvPr>
          <p:cNvSpPr/>
          <p:nvPr/>
        </p:nvSpPr>
        <p:spPr>
          <a:xfrm>
            <a:off x="1585912" y="1252835"/>
            <a:ext cx="9020175" cy="3046988"/>
          </a:xfrm>
          <a:prstGeom prst="rect">
            <a:avLst/>
          </a:prstGeom>
          <a:noFill/>
        </p:spPr>
        <p:txBody>
          <a:bodyPr wrap="square" lIns="91440" tIns="45720" rIns="91440" bIns="45720">
            <a:spAutoFit/>
          </a:bodyPr>
          <a:lstStyle/>
          <a:p>
            <a:pPr algn="ctr"/>
            <a:r>
              <a:rPr lang="fr-FR"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Voilà c’est fini …</a:t>
            </a:r>
          </a:p>
          <a:p>
            <a:pPr algn="ctr"/>
            <a:r>
              <a:rPr lang="fr-FR"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 vous de jouer !!</a:t>
            </a:r>
          </a:p>
        </p:txBody>
      </p:sp>
    </p:spTree>
    <p:extLst>
      <p:ext uri="{BB962C8B-B14F-4D97-AF65-F5344CB8AC3E}">
        <p14:creationId xmlns:p14="http://schemas.microsoft.com/office/powerpoint/2010/main" val="33344746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15</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L’offre de service 2/2</a:t>
            </a:r>
          </a:p>
        </p:txBody>
      </p:sp>
      <p:pic>
        <p:nvPicPr>
          <p:cNvPr id="2" name="Image 1"/>
          <p:cNvPicPr>
            <a:picLocks noChangeAspect="1"/>
          </p:cNvPicPr>
          <p:nvPr/>
        </p:nvPicPr>
        <p:blipFill>
          <a:blip r:embed="rId2">
            <a:clrChange>
              <a:clrFrom>
                <a:srgbClr val="FFFFFF"/>
              </a:clrFrom>
              <a:clrTo>
                <a:srgbClr val="FFFFFF">
                  <a:alpha val="0"/>
                </a:srgbClr>
              </a:clrTo>
            </a:clrChange>
          </a:blip>
          <a:stretch>
            <a:fillRect/>
          </a:stretch>
        </p:blipFill>
        <p:spPr>
          <a:xfrm>
            <a:off x="1054248" y="1510689"/>
            <a:ext cx="9789459" cy="4770023"/>
          </a:xfrm>
          <a:prstGeom prst="rect">
            <a:avLst/>
          </a:prstGeom>
        </p:spPr>
      </p:pic>
    </p:spTree>
    <p:extLst>
      <p:ext uri="{BB962C8B-B14F-4D97-AF65-F5344CB8AC3E}">
        <p14:creationId xmlns:p14="http://schemas.microsoft.com/office/powerpoint/2010/main" val="2467352842"/>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16</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relations de service</a:t>
            </a:r>
          </a:p>
        </p:txBody>
      </p:sp>
      <p:sp>
        <p:nvSpPr>
          <p:cNvPr id="6" name="Rectangle 5"/>
          <p:cNvSpPr/>
          <p:nvPr/>
        </p:nvSpPr>
        <p:spPr>
          <a:xfrm>
            <a:off x="666973" y="2097623"/>
            <a:ext cx="10768406" cy="1569660"/>
          </a:xfrm>
          <a:prstGeom prst="rect">
            <a:avLst/>
          </a:prstGeom>
        </p:spPr>
        <p:txBody>
          <a:bodyPr wrap="square">
            <a:spAutoFit/>
          </a:bodyPr>
          <a:lstStyle/>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C’est la coopération entre un fournisseur de services et un consommateur de services.</a:t>
            </a: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relations de service comprennent la fourniture de service, la consommation de service et la gestion des relations de service.</a:t>
            </a:r>
          </a:p>
        </p:txBody>
      </p:sp>
    </p:spTree>
    <p:extLst>
      <p:ext uri="{BB962C8B-B14F-4D97-AF65-F5344CB8AC3E}">
        <p14:creationId xmlns:p14="http://schemas.microsoft.com/office/powerpoint/2010/main" val="1384321433"/>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17</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a:effectLst>
                  <a:reflection blurRad="6350" stA="55000" endA="300" endPos="45500" dir="5400000" sy="-100000" algn="bl" rotWithShape="0"/>
                </a:effectLst>
              </a:rPr>
              <a:t>La fourniture de services</a:t>
            </a:r>
            <a:endParaRPr lang="fr-FR" sz="4800" dirty="0">
              <a:effectLst>
                <a:reflection blurRad="6350" stA="55000" endA="300" endPos="45500" dir="5400000" sy="-100000" algn="bl" rotWithShape="0"/>
              </a:effectLst>
            </a:endParaRPr>
          </a:p>
        </p:txBody>
      </p:sp>
      <p:sp>
        <p:nvSpPr>
          <p:cNvPr id="6" name="Rectangle 5"/>
          <p:cNvSpPr/>
          <p:nvPr/>
        </p:nvSpPr>
        <p:spPr>
          <a:xfrm>
            <a:off x="666973" y="2097623"/>
            <a:ext cx="10768406" cy="3785652"/>
          </a:xfrm>
          <a:prstGeom prst="rect">
            <a:avLst/>
          </a:prstGeom>
        </p:spPr>
        <p:txBody>
          <a:bodyPr wrap="square">
            <a:spAutoFit/>
          </a:bodyPr>
          <a:lstStyle/>
          <a:p>
            <a:r>
              <a:rPr lang="fr-FR" sz="2400" dirty="0">
                <a:latin typeface="Times New Roman" panose="02020603050405020304" pitchFamily="18" charset="0"/>
                <a:cs typeface="Times New Roman" panose="02020603050405020304" pitchFamily="18" charset="0"/>
              </a:rPr>
              <a:t>Activités effectuées par une organisation afin de fournir des services. Cela inclut :</a:t>
            </a:r>
          </a:p>
          <a:p>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gestion des ressources du fournisseur configurées pour fournir le service.</a:t>
            </a:r>
          </a:p>
          <a:p>
            <a:pPr marL="342900" indent="-342900">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 fait d’assurer l’accès à ces ressources pour les utilisateurs, l’exécution des actions de service convenues,</a:t>
            </a:r>
          </a:p>
          <a:p>
            <a:pPr marL="342900" indent="-342900">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gestion des niveaux de service et l’amélioration continue.</a:t>
            </a:r>
          </a:p>
          <a:p>
            <a:pPr marL="342900" indent="-342900">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Cela peut également comprendre la fourniture de biens.</a:t>
            </a:r>
          </a:p>
        </p:txBody>
      </p:sp>
    </p:spTree>
    <p:extLst>
      <p:ext uri="{BB962C8B-B14F-4D97-AF65-F5344CB8AC3E}">
        <p14:creationId xmlns:p14="http://schemas.microsoft.com/office/powerpoint/2010/main" val="787853765"/>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18</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La consommation de services</a:t>
            </a:r>
          </a:p>
        </p:txBody>
      </p:sp>
      <p:sp>
        <p:nvSpPr>
          <p:cNvPr id="6" name="Rectangle 5"/>
          <p:cNvSpPr/>
          <p:nvPr/>
        </p:nvSpPr>
        <p:spPr>
          <a:xfrm>
            <a:off x="666973" y="2097623"/>
            <a:ext cx="10768406" cy="3046988"/>
          </a:xfrm>
          <a:prstGeom prst="rect">
            <a:avLst/>
          </a:prstGeom>
        </p:spPr>
        <p:txBody>
          <a:bodyPr wrap="square">
            <a:spAutoFit/>
          </a:bodyPr>
          <a:lstStyle/>
          <a:p>
            <a:r>
              <a:rPr lang="fr-FR" sz="2400" dirty="0">
                <a:latin typeface="Times New Roman" panose="02020603050405020304" pitchFamily="18" charset="0"/>
                <a:cs typeface="Times New Roman" panose="02020603050405020304" pitchFamily="18" charset="0"/>
              </a:rPr>
              <a:t>Activités effectuées par une organisation afin de consommer des services. Cela inclut :</a:t>
            </a:r>
          </a:p>
          <a:p>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gestion des ressources du consommateur nécessaires pour l’utilisation du service, </a:t>
            </a:r>
          </a:p>
          <a:p>
            <a:pPr marL="342900" indent="-342900">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actions de service exécutées par les utilisateurs.</a:t>
            </a:r>
          </a:p>
          <a:p>
            <a:pPr marL="342900" indent="-342900">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Éventuellement la réception (acquisition) de biens.</a:t>
            </a:r>
          </a:p>
        </p:txBody>
      </p:sp>
    </p:spTree>
    <p:extLst>
      <p:ext uri="{BB962C8B-B14F-4D97-AF65-F5344CB8AC3E}">
        <p14:creationId xmlns:p14="http://schemas.microsoft.com/office/powerpoint/2010/main" val="218583972"/>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19</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La gestion des relations de service</a:t>
            </a:r>
          </a:p>
        </p:txBody>
      </p:sp>
      <p:sp>
        <p:nvSpPr>
          <p:cNvPr id="6" name="Rectangle 5"/>
          <p:cNvSpPr/>
          <p:nvPr/>
        </p:nvSpPr>
        <p:spPr>
          <a:xfrm>
            <a:off x="666973" y="2097623"/>
            <a:ext cx="10768406" cy="1200329"/>
          </a:xfrm>
          <a:prstGeom prst="rect">
            <a:avLst/>
          </a:prstGeom>
        </p:spPr>
        <p:txBody>
          <a:bodyPr wrap="square">
            <a:spAutoFit/>
          </a:bodyPr>
          <a:lstStyle/>
          <a:p>
            <a:r>
              <a:rPr lang="fr-FR" sz="2400" dirty="0">
                <a:latin typeface="Times New Roman" panose="02020603050405020304" pitchFamily="18" charset="0"/>
                <a:cs typeface="Times New Roman" panose="02020603050405020304" pitchFamily="18" charset="0"/>
              </a:rPr>
              <a:t>Activités effectuées conjointement par un fournisseur de services et un consommateur de services pour assurer la </a:t>
            </a:r>
            <a:r>
              <a:rPr lang="fr-FR" sz="2400" dirty="0" err="1">
                <a:latin typeface="Times New Roman" panose="02020603050405020304" pitchFamily="18" charset="0"/>
                <a:cs typeface="Times New Roman" panose="02020603050405020304" pitchFamily="18" charset="0"/>
              </a:rPr>
              <a:t>co</a:t>
            </a:r>
            <a:r>
              <a:rPr lang="fr-FR" sz="2400" dirty="0">
                <a:latin typeface="Times New Roman" panose="02020603050405020304" pitchFamily="18" charset="0"/>
                <a:cs typeface="Times New Roman" panose="02020603050405020304" pitchFamily="18" charset="0"/>
              </a:rPr>
              <a:t>-création continue de valeur, basée sur des offres de service disponibles et convenues.</a:t>
            </a:r>
          </a:p>
        </p:txBody>
      </p:sp>
    </p:spTree>
    <p:extLst>
      <p:ext uri="{BB962C8B-B14F-4D97-AF65-F5344CB8AC3E}">
        <p14:creationId xmlns:p14="http://schemas.microsoft.com/office/powerpoint/2010/main" val="3767066447"/>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19B97D1-70C7-4DE0-A394-B07CE7906067}"/>
              </a:ext>
            </a:extLst>
          </p:cNvPr>
          <p:cNvSpPr>
            <a:spLocks noGrp="1"/>
          </p:cNvSpPr>
          <p:nvPr>
            <p:ph type="sldNum" sz="quarter" idx="12"/>
          </p:nvPr>
        </p:nvSpPr>
        <p:spPr/>
        <p:txBody>
          <a:bodyPr/>
          <a:lstStyle/>
          <a:p>
            <a:fld id="{26A618B3-EA3B-42AD-8995-4713928D2168}" type="slidenum">
              <a:rPr lang="fr-FR" smtClean="0"/>
              <a:t>2</a:t>
            </a:fld>
            <a:endParaRPr lang="fr-FR"/>
          </a:p>
        </p:txBody>
      </p:sp>
      <p:pic>
        <p:nvPicPr>
          <p:cNvPr id="7" name="Image 6">
            <a:extLst>
              <a:ext uri="{FF2B5EF4-FFF2-40B4-BE49-F238E27FC236}">
                <a16:creationId xmlns:a16="http://schemas.microsoft.com/office/drawing/2014/main" id="{8654A657-0D1B-4206-80A4-5BC442274DE0}"/>
              </a:ext>
            </a:extLst>
          </p:cNvPr>
          <p:cNvPicPr>
            <a:picLocks noChangeAspect="1"/>
          </p:cNvPicPr>
          <p:nvPr/>
        </p:nvPicPr>
        <p:blipFill>
          <a:blip r:embed="rId2"/>
          <a:stretch>
            <a:fillRect/>
          </a:stretch>
        </p:blipFill>
        <p:spPr>
          <a:xfrm>
            <a:off x="950976" y="0"/>
            <a:ext cx="10290048" cy="6858000"/>
          </a:xfrm>
          <a:prstGeom prst="rect">
            <a:avLst/>
          </a:prstGeom>
        </p:spPr>
      </p:pic>
      <p:sp>
        <p:nvSpPr>
          <p:cNvPr id="8" name="Rectangle 7">
            <a:extLst>
              <a:ext uri="{FF2B5EF4-FFF2-40B4-BE49-F238E27FC236}">
                <a16:creationId xmlns:a16="http://schemas.microsoft.com/office/drawing/2014/main" id="{19A52025-69BC-473E-A3BC-8012763AFF6E}"/>
              </a:ext>
            </a:extLst>
          </p:cNvPr>
          <p:cNvSpPr/>
          <p:nvPr/>
        </p:nvSpPr>
        <p:spPr>
          <a:xfrm>
            <a:off x="1018332" y="2967335"/>
            <a:ext cx="10155344" cy="1446550"/>
          </a:xfrm>
          <a:prstGeom prst="rect">
            <a:avLst/>
          </a:prstGeom>
          <a:noFill/>
        </p:spPr>
        <p:txBody>
          <a:bodyPr wrap="none" lIns="91440" tIns="45720" rIns="91440" bIns="45720">
            <a:spAutoFit/>
          </a:bodyPr>
          <a:lstStyle/>
          <a:p>
            <a:pPr algn="ctr"/>
            <a:r>
              <a:rPr lang="fr-FR" sz="8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Les Principes de Base</a:t>
            </a:r>
          </a:p>
        </p:txBody>
      </p:sp>
    </p:spTree>
    <p:extLst>
      <p:ext uri="{BB962C8B-B14F-4D97-AF65-F5344CB8AC3E}">
        <p14:creationId xmlns:p14="http://schemas.microsoft.com/office/powerpoint/2010/main" val="3047239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20</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La gestion des relations de service</a:t>
            </a:r>
          </a:p>
        </p:txBody>
      </p:sp>
      <p:pic>
        <p:nvPicPr>
          <p:cNvPr id="2" name="Image 1"/>
          <p:cNvPicPr>
            <a:picLocks noChangeAspect="1"/>
          </p:cNvPicPr>
          <p:nvPr/>
        </p:nvPicPr>
        <p:blipFill>
          <a:blip r:embed="rId2">
            <a:clrChange>
              <a:clrFrom>
                <a:srgbClr val="FFFFFF"/>
              </a:clrFrom>
              <a:clrTo>
                <a:srgbClr val="FFFFFF">
                  <a:alpha val="0"/>
                </a:srgbClr>
              </a:clrTo>
            </a:clrChange>
          </a:blip>
          <a:stretch>
            <a:fillRect/>
          </a:stretch>
        </p:blipFill>
        <p:spPr>
          <a:xfrm>
            <a:off x="972491" y="1691756"/>
            <a:ext cx="9923627" cy="4374081"/>
          </a:xfrm>
          <a:prstGeom prst="rect">
            <a:avLst/>
          </a:prstGeom>
        </p:spPr>
      </p:pic>
    </p:spTree>
    <p:extLst>
      <p:ext uri="{BB962C8B-B14F-4D97-AF65-F5344CB8AC3E}">
        <p14:creationId xmlns:p14="http://schemas.microsoft.com/office/powerpoint/2010/main" val="2814870961"/>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21</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 modèle de relation de services</a:t>
            </a:r>
          </a:p>
        </p:txBody>
      </p:sp>
      <p:sp>
        <p:nvSpPr>
          <p:cNvPr id="6" name="Rectangle 5"/>
          <p:cNvSpPr/>
          <p:nvPr/>
        </p:nvSpPr>
        <p:spPr>
          <a:xfrm>
            <a:off x="666972" y="2097623"/>
            <a:ext cx="10854467" cy="1569660"/>
          </a:xfrm>
          <a:prstGeom prst="rect">
            <a:avLst/>
          </a:prstGeom>
        </p:spPr>
        <p:txBody>
          <a:bodyPr wrap="square">
            <a:spAutoFit/>
          </a:bodyPr>
          <a:lstStyle/>
          <a:p>
            <a:r>
              <a:rPr lang="fr-FR" sz="2400" dirty="0">
                <a:latin typeface="Times New Roman" panose="02020603050405020304" pitchFamily="18" charset="0"/>
                <a:cs typeface="Times New Roman" panose="02020603050405020304" pitchFamily="18" charset="0"/>
              </a:rPr>
              <a:t>Lorsque des services sont fournis par le fournisseur, ils créent de nouvelles ressources pour les consommateurs du service. Par exemple :</a:t>
            </a: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 service de formation améliore les compétences des employés</a:t>
            </a: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 service de réseau informatique permet aux ordinateurs du client de communiquer</a:t>
            </a:r>
          </a:p>
        </p:txBody>
      </p:sp>
      <p:pic>
        <p:nvPicPr>
          <p:cNvPr id="3" name="Image 2"/>
          <p:cNvPicPr>
            <a:picLocks noChangeAspect="1"/>
          </p:cNvPicPr>
          <p:nvPr/>
        </p:nvPicPr>
        <p:blipFill>
          <a:blip r:embed="rId2">
            <a:clrChange>
              <a:clrFrom>
                <a:srgbClr val="FFFFFF"/>
              </a:clrFrom>
              <a:clrTo>
                <a:srgbClr val="FFFFFF">
                  <a:alpha val="0"/>
                </a:srgbClr>
              </a:clrTo>
            </a:clrChange>
          </a:blip>
          <a:stretch>
            <a:fillRect/>
          </a:stretch>
        </p:blipFill>
        <p:spPr>
          <a:xfrm>
            <a:off x="1418993" y="3846202"/>
            <a:ext cx="8945223" cy="2219635"/>
          </a:xfrm>
          <a:prstGeom prst="rect">
            <a:avLst/>
          </a:prstGeom>
        </p:spPr>
      </p:pic>
    </p:spTree>
    <p:extLst>
      <p:ext uri="{BB962C8B-B14F-4D97-AF65-F5344CB8AC3E}">
        <p14:creationId xmlns:p14="http://schemas.microsoft.com/office/powerpoint/2010/main" val="1208663296"/>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22</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Valeur : les résultats, les coûts et les risques</a:t>
            </a:r>
          </a:p>
        </p:txBody>
      </p:sp>
      <p:sp>
        <p:nvSpPr>
          <p:cNvPr id="6" name="Rectangle 5"/>
          <p:cNvSpPr/>
          <p:nvPr/>
        </p:nvSpPr>
        <p:spPr>
          <a:xfrm>
            <a:off x="666973" y="2097623"/>
            <a:ext cx="10768406" cy="1200329"/>
          </a:xfrm>
          <a:prstGeom prst="rect">
            <a:avLst/>
          </a:prstGeom>
        </p:spPr>
        <p:txBody>
          <a:bodyPr wrap="square">
            <a:spAutoFit/>
          </a:bodyPr>
          <a:lstStyle/>
          <a:p>
            <a:r>
              <a:rPr lang="fr-FR" sz="2400" dirty="0">
                <a:latin typeface="Times New Roman" panose="02020603050405020304" pitchFamily="18" charset="0"/>
                <a:cs typeface="Times New Roman" panose="02020603050405020304" pitchFamily="18" charset="0"/>
              </a:rPr>
              <a:t>Comprendre comment une organisation, dans le rôle de fournisseur de service, doit évaluer ce que le service doit faire et comment il doit être fourni pour répondre aux besoins des consommateurs.</a:t>
            </a:r>
          </a:p>
        </p:txBody>
      </p:sp>
    </p:spTree>
    <p:extLst>
      <p:ext uri="{BB962C8B-B14F-4D97-AF65-F5344CB8AC3E}">
        <p14:creationId xmlns:p14="http://schemas.microsoft.com/office/powerpoint/2010/main" val="3771239728"/>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23</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a:effectLst>
                  <a:reflection blurRad="6350" stA="55000" endA="300" endPos="45500" dir="5400000" sy="-100000" algn="bl" rotWithShape="0"/>
                </a:effectLst>
              </a:rPr>
              <a:t>Livrables et résultats</a:t>
            </a:r>
            <a:endParaRPr lang="fr-FR" sz="4800" dirty="0">
              <a:effectLst>
                <a:reflection blurRad="6350" stA="55000" endA="300" endPos="45500" dir="5400000" sy="-100000" algn="bl" rotWithShape="0"/>
              </a:effectLst>
            </a:endParaRPr>
          </a:p>
        </p:txBody>
      </p:sp>
      <p:sp>
        <p:nvSpPr>
          <p:cNvPr id="6" name="Rectangle 5"/>
          <p:cNvSpPr/>
          <p:nvPr/>
        </p:nvSpPr>
        <p:spPr>
          <a:xfrm>
            <a:off x="666973" y="2097623"/>
            <a:ext cx="10768406" cy="1938992"/>
          </a:xfrm>
          <a:prstGeom prst="rect">
            <a:avLst/>
          </a:prstGeom>
        </p:spPr>
        <p:txBody>
          <a:bodyPr wrap="square">
            <a:spAutoFit/>
          </a:bodyPr>
          <a:lstStyle/>
          <a:p>
            <a:pPr marL="342900" indent="-342900">
              <a:buFont typeface="Arial" panose="020B0604020202020204" pitchFamily="34" charset="0"/>
              <a:buChar char="•"/>
            </a:pPr>
            <a:r>
              <a:rPr lang="fr-FR" sz="2400" b="1" u="sng" dirty="0">
                <a:latin typeface="Times New Roman" panose="02020603050405020304" pitchFamily="18" charset="0"/>
                <a:cs typeface="Times New Roman" panose="02020603050405020304" pitchFamily="18" charset="0"/>
              </a:rPr>
              <a:t>Un livrable (Output) : </a:t>
            </a:r>
          </a:p>
          <a:p>
            <a:r>
              <a:rPr lang="fr-FR" sz="2400" dirty="0">
                <a:latin typeface="Times New Roman" panose="02020603050405020304" pitchFamily="18" charset="0"/>
                <a:cs typeface="Times New Roman" panose="02020603050405020304" pitchFamily="18" charset="0"/>
              </a:rPr>
              <a:t>Élément livrable d’une activité, qu'il soit tangible ou intangible.</a:t>
            </a:r>
          </a:p>
          <a:p>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b="1" u="sng" dirty="0">
                <a:latin typeface="Times New Roman" panose="02020603050405020304" pitchFamily="18" charset="0"/>
                <a:cs typeface="Times New Roman" panose="02020603050405020304" pitchFamily="18" charset="0"/>
              </a:rPr>
              <a:t>Un résultat (</a:t>
            </a:r>
            <a:r>
              <a:rPr lang="fr-FR" sz="2400" b="1" u="sng" dirty="0" err="1">
                <a:latin typeface="Times New Roman" panose="02020603050405020304" pitchFamily="18" charset="0"/>
                <a:cs typeface="Times New Roman" panose="02020603050405020304" pitchFamily="18" charset="0"/>
              </a:rPr>
              <a:t>Outcome</a:t>
            </a:r>
            <a:r>
              <a:rPr lang="fr-FR" sz="2400" b="1" u="sng"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 </a:t>
            </a:r>
          </a:p>
          <a:p>
            <a:r>
              <a:rPr lang="fr-FR" sz="2400" dirty="0">
                <a:latin typeface="Times New Roman" panose="02020603050405020304" pitchFamily="18" charset="0"/>
                <a:cs typeface="Times New Roman" panose="02020603050405020304" pitchFamily="18" charset="0"/>
              </a:rPr>
              <a:t>Résultat pour une partie prenante, rendu possible par un ou plusieurs livrables.</a:t>
            </a:r>
          </a:p>
        </p:txBody>
      </p:sp>
    </p:spTree>
    <p:extLst>
      <p:ext uri="{BB962C8B-B14F-4D97-AF65-F5344CB8AC3E}">
        <p14:creationId xmlns:p14="http://schemas.microsoft.com/office/powerpoint/2010/main" val="648026018"/>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24</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Coûts et risques 1/2</a:t>
            </a:r>
          </a:p>
        </p:txBody>
      </p:sp>
      <p:sp>
        <p:nvSpPr>
          <p:cNvPr id="6" name="Rectangle 5"/>
          <p:cNvSpPr/>
          <p:nvPr/>
        </p:nvSpPr>
        <p:spPr>
          <a:xfrm>
            <a:off x="666973" y="2097623"/>
            <a:ext cx="10768406" cy="3785652"/>
          </a:xfrm>
          <a:prstGeom prst="rect">
            <a:avLst/>
          </a:prstGeom>
        </p:spPr>
        <p:txBody>
          <a:bodyPr wrap="square">
            <a:spAutoFit/>
          </a:bodyPr>
          <a:lstStyle/>
          <a:p>
            <a:r>
              <a:rPr lang="fr-FR" sz="2400" b="1" u="sng" dirty="0">
                <a:latin typeface="Times New Roman" panose="02020603050405020304" pitchFamily="18" charset="0"/>
                <a:cs typeface="Times New Roman" panose="02020603050405020304" pitchFamily="18" charset="0"/>
              </a:rPr>
              <a:t>Coût : </a:t>
            </a:r>
          </a:p>
          <a:p>
            <a:endParaRPr lang="fr-FR" sz="2400" b="1" u="sng" dirty="0">
              <a:latin typeface="Times New Roman" panose="02020603050405020304" pitchFamily="18" charset="0"/>
              <a:cs typeface="Times New Roman" panose="02020603050405020304" pitchFamily="18" charset="0"/>
            </a:endParaRPr>
          </a:p>
          <a:p>
            <a:r>
              <a:rPr lang="fr-FR" sz="2400" dirty="0">
                <a:latin typeface="Times New Roman" panose="02020603050405020304" pitchFamily="18" charset="0"/>
                <a:cs typeface="Times New Roman" panose="02020603050405020304" pitchFamily="18" charset="0"/>
              </a:rPr>
              <a:t>La somme dépensée pour une activité ou une ressource spécifique.</a:t>
            </a:r>
          </a:p>
          <a:p>
            <a:endParaRPr lang="fr-FR" sz="2400" dirty="0">
              <a:latin typeface="Times New Roman" panose="02020603050405020304" pitchFamily="18" charset="0"/>
              <a:cs typeface="Times New Roman" panose="02020603050405020304" pitchFamily="18" charset="0"/>
            </a:endParaRPr>
          </a:p>
          <a:p>
            <a:r>
              <a:rPr lang="fr-FR" sz="2400" b="1" u="sng" dirty="0">
                <a:latin typeface="Times New Roman" panose="02020603050405020304" pitchFamily="18" charset="0"/>
                <a:cs typeface="Times New Roman" panose="02020603050405020304" pitchFamily="18" charset="0"/>
              </a:rPr>
              <a:t>Risque :</a:t>
            </a:r>
            <a:r>
              <a:rPr lang="fr-FR" sz="2400" dirty="0">
                <a:latin typeface="Times New Roman" panose="02020603050405020304" pitchFamily="18" charset="0"/>
                <a:cs typeface="Times New Roman" panose="02020603050405020304" pitchFamily="18" charset="0"/>
              </a:rPr>
              <a:t> </a:t>
            </a:r>
          </a:p>
          <a:p>
            <a:endParaRPr lang="fr-FR" sz="2400" dirty="0">
              <a:latin typeface="Times New Roman" panose="02020603050405020304" pitchFamily="18" charset="0"/>
              <a:cs typeface="Times New Roman" panose="02020603050405020304" pitchFamily="18" charset="0"/>
            </a:endParaRPr>
          </a:p>
          <a:p>
            <a:r>
              <a:rPr lang="fr-FR" sz="2400" dirty="0">
                <a:latin typeface="Times New Roman" panose="02020603050405020304" pitchFamily="18" charset="0"/>
                <a:cs typeface="Times New Roman" panose="02020603050405020304" pitchFamily="18" charset="0"/>
              </a:rPr>
              <a:t>Événement potentiel susceptible d’entraîner un préjudice ou une perte, ou d’entraver l'atteinte des objectifs. Le risque peut également être défini comme l’incertitude sur le résultat, et peut être utilisé pour mesurer la probabilité des résultats positifs ainsi que des résultats négatifs.</a:t>
            </a:r>
          </a:p>
        </p:txBody>
      </p:sp>
    </p:spTree>
    <p:extLst>
      <p:ext uri="{BB962C8B-B14F-4D97-AF65-F5344CB8AC3E}">
        <p14:creationId xmlns:p14="http://schemas.microsoft.com/office/powerpoint/2010/main" val="1796777893"/>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25</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Coûts et risques 2/2</a:t>
            </a:r>
          </a:p>
        </p:txBody>
      </p:sp>
      <p:sp>
        <p:nvSpPr>
          <p:cNvPr id="6" name="Rectangle 5"/>
          <p:cNvSpPr/>
          <p:nvPr/>
        </p:nvSpPr>
        <p:spPr>
          <a:xfrm>
            <a:off x="666973" y="2097623"/>
            <a:ext cx="7810053" cy="4154984"/>
          </a:xfrm>
          <a:prstGeom prst="rect">
            <a:avLst/>
          </a:prstGeom>
        </p:spPr>
        <p:txBody>
          <a:bodyPr wrap="square">
            <a:spAutoFit/>
          </a:bodyPr>
          <a:lstStyle/>
          <a:p>
            <a:r>
              <a:rPr lang="fr-FR" sz="2400" dirty="0">
                <a:latin typeface="Times New Roman" panose="02020603050405020304" pitchFamily="18" charset="0"/>
                <a:cs typeface="Times New Roman" panose="02020603050405020304" pitchFamily="18" charset="0"/>
              </a:rPr>
              <a:t>Les coûts et les risques, lorsqu’ils sont réduits par l’utilisation du service, font alors partie de la proposition de valeur du service.</a:t>
            </a: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Par exemple la mise en œuvre de solutions redondantes pour sécuriser une partie des activités du métier.</a:t>
            </a:r>
          </a:p>
          <a:p>
            <a:pPr marL="342900" indent="-342900">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r>
              <a:rPr lang="fr-FR" sz="2400" dirty="0">
                <a:latin typeface="Times New Roman" panose="02020603050405020304" pitchFamily="18" charset="0"/>
                <a:cs typeface="Times New Roman" panose="02020603050405020304" pitchFamily="18" charset="0"/>
              </a:rPr>
              <a:t>Les coûts et les risques, lorsqu’ils sont imposés par le service, font alors partie de la consommation du service.</a:t>
            </a: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Par exemple, la perte du système de paiement d’un magasin est un risque induit par la mise en œuvre du service de paiement.</a:t>
            </a:r>
          </a:p>
        </p:txBody>
      </p:sp>
      <p:pic>
        <p:nvPicPr>
          <p:cNvPr id="2" name="Image 1"/>
          <p:cNvPicPr>
            <a:picLocks noChangeAspect="1"/>
          </p:cNvPicPr>
          <p:nvPr/>
        </p:nvPicPr>
        <p:blipFill>
          <a:blip r:embed="rId2">
            <a:clrChange>
              <a:clrFrom>
                <a:srgbClr val="FFFFFF"/>
              </a:clrFrom>
              <a:clrTo>
                <a:srgbClr val="FFFFFF">
                  <a:alpha val="0"/>
                </a:srgbClr>
              </a:clrTo>
            </a:clrChange>
          </a:blip>
          <a:stretch>
            <a:fillRect/>
          </a:stretch>
        </p:blipFill>
        <p:spPr>
          <a:xfrm>
            <a:off x="8358691" y="1069683"/>
            <a:ext cx="3833309" cy="3340957"/>
          </a:xfrm>
          <a:prstGeom prst="rect">
            <a:avLst/>
          </a:prstGeom>
        </p:spPr>
      </p:pic>
    </p:spTree>
    <p:extLst>
      <p:ext uri="{BB962C8B-B14F-4D97-AF65-F5344CB8AC3E}">
        <p14:creationId xmlns:p14="http://schemas.microsoft.com/office/powerpoint/2010/main" val="407917887"/>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26</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a:effectLst>
                  <a:reflection blurRad="6350" stA="55000" endA="300" endPos="45500" dir="5400000" sy="-100000" algn="bl" rotWithShape="0"/>
                </a:effectLst>
              </a:rPr>
              <a:t>Les résultats</a:t>
            </a:r>
            <a:endParaRPr lang="fr-FR" sz="4800" dirty="0">
              <a:effectLst>
                <a:reflection blurRad="6350" stA="55000" endA="300" endPos="45500" dir="5400000" sy="-100000" algn="bl" rotWithShape="0"/>
              </a:effectLst>
            </a:endParaRPr>
          </a:p>
        </p:txBody>
      </p:sp>
      <p:sp>
        <p:nvSpPr>
          <p:cNvPr id="6" name="Rectangle 5"/>
          <p:cNvSpPr/>
          <p:nvPr/>
        </p:nvSpPr>
        <p:spPr>
          <a:xfrm>
            <a:off x="666973" y="2097623"/>
            <a:ext cx="10768406" cy="3046988"/>
          </a:xfrm>
          <a:prstGeom prst="rect">
            <a:avLst/>
          </a:prstGeom>
        </p:spPr>
        <p:txBody>
          <a:bodyPr wrap="square">
            <a:spAutoFit/>
          </a:bodyPr>
          <a:lstStyle/>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Atteindre les résultats attendus nécessite des ressources (et donc des coûts) et est souvent associé à des risques.</a:t>
            </a:r>
          </a:p>
          <a:p>
            <a:pPr marL="342900" indent="-342900">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fournisseurs de service aident les consommateurs à atteindre leurs résultats, et ainsi à prendre en charge certains des coûts et des risques </a:t>
            </a:r>
            <a:r>
              <a:rPr lang="fr-FR" sz="2400">
                <a:latin typeface="Times New Roman" panose="02020603050405020304" pitchFamily="18" charset="0"/>
                <a:cs typeface="Times New Roman" panose="02020603050405020304" pitchFamily="18" charset="0"/>
              </a:rPr>
              <a:t>associés.</a:t>
            </a:r>
          </a:p>
          <a:p>
            <a:pPr marL="342900" indent="-342900">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Toutefois, les relations de service peuvent induire de nouveaux coûts et de nouveaux risques, et dans certains cas, affecter négativement les résultats attendus</a:t>
            </a:r>
          </a:p>
        </p:txBody>
      </p:sp>
    </p:spTree>
    <p:extLst>
      <p:ext uri="{BB962C8B-B14F-4D97-AF65-F5344CB8AC3E}">
        <p14:creationId xmlns:p14="http://schemas.microsoft.com/office/powerpoint/2010/main" val="2863526891"/>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27</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a:effectLst>
                  <a:reflection blurRad="6350" stA="55000" endA="300" endPos="45500" dir="5400000" sy="-100000" algn="bl" rotWithShape="0"/>
                </a:effectLst>
              </a:rPr>
              <a:t>L’utilité et la garantie</a:t>
            </a:r>
            <a:endParaRPr lang="fr-FR" sz="4800" dirty="0">
              <a:effectLst>
                <a:reflection blurRad="6350" stA="55000" endA="300" endPos="45500" dir="5400000" sy="-100000" algn="bl" rotWithShape="0"/>
              </a:effectLst>
            </a:endParaRPr>
          </a:p>
        </p:txBody>
      </p:sp>
      <p:sp>
        <p:nvSpPr>
          <p:cNvPr id="6" name="Rectangle 5"/>
          <p:cNvSpPr/>
          <p:nvPr/>
        </p:nvSpPr>
        <p:spPr>
          <a:xfrm>
            <a:off x="666973" y="2097623"/>
            <a:ext cx="10768406" cy="3785652"/>
          </a:xfrm>
          <a:prstGeom prst="rect">
            <a:avLst/>
          </a:prstGeom>
        </p:spPr>
        <p:txBody>
          <a:bodyPr wrap="square">
            <a:spAutoFit/>
          </a:bodyPr>
          <a:lstStyle/>
          <a:p>
            <a:r>
              <a:rPr lang="fr-FR" sz="2400" b="1" u="sng" dirty="0">
                <a:latin typeface="Times New Roman" panose="02020603050405020304" pitchFamily="18" charset="0"/>
                <a:cs typeface="Times New Roman" panose="02020603050405020304" pitchFamily="18" charset="0"/>
              </a:rPr>
              <a:t>L’utilité : </a:t>
            </a:r>
          </a:p>
          <a:p>
            <a:r>
              <a:rPr lang="fr-FR" sz="2400" dirty="0">
                <a:latin typeface="Times New Roman" panose="02020603050405020304" pitchFamily="18" charset="0"/>
                <a:cs typeface="Times New Roman" panose="02020603050405020304" pitchFamily="18" charset="0"/>
              </a:rPr>
              <a:t>Fonctionnalité offerte par un produit ou un service pour satisfaire un besoin particulier. La définition du terme « utilité » peut se résumer par : « ce que fait le service ».</a:t>
            </a:r>
          </a:p>
          <a:p>
            <a:endParaRPr lang="fr-FR" sz="2400" dirty="0">
              <a:latin typeface="Times New Roman" panose="02020603050405020304" pitchFamily="18" charset="0"/>
              <a:cs typeface="Times New Roman" panose="02020603050405020304" pitchFamily="18" charset="0"/>
            </a:endParaRPr>
          </a:p>
          <a:p>
            <a:r>
              <a:rPr lang="fr-FR" sz="2400" dirty="0">
                <a:latin typeface="Times New Roman" panose="02020603050405020304" pitchFamily="18" charset="0"/>
                <a:cs typeface="Times New Roman" panose="02020603050405020304" pitchFamily="18" charset="0"/>
              </a:rPr>
              <a:t>Ce terme peut servir à déterminer si un service est « adapté au besoin ».</a:t>
            </a:r>
          </a:p>
          <a:p>
            <a:r>
              <a:rPr lang="fr-FR" sz="2400" dirty="0">
                <a:latin typeface="Times New Roman" panose="02020603050405020304" pitchFamily="18" charset="0"/>
                <a:cs typeface="Times New Roman" panose="02020603050405020304" pitchFamily="18" charset="0"/>
              </a:rPr>
              <a:t>Pour être « utile », un service doit :</a:t>
            </a: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Soit soutenir les performances du consommateur</a:t>
            </a: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Soit supprimer les contraintes pour ce dernier</a:t>
            </a: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De nombreux services atteignent ces deux objectifs.</a:t>
            </a:r>
          </a:p>
        </p:txBody>
      </p:sp>
    </p:spTree>
    <p:extLst>
      <p:ext uri="{BB962C8B-B14F-4D97-AF65-F5344CB8AC3E}">
        <p14:creationId xmlns:p14="http://schemas.microsoft.com/office/powerpoint/2010/main" val="3633961180"/>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28</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a:effectLst>
                  <a:reflection blurRad="6350" stA="55000" endA="300" endPos="45500" dir="5400000" sy="-100000" algn="bl" rotWithShape="0"/>
                </a:effectLst>
              </a:rPr>
              <a:t>L’utilité et la garantie</a:t>
            </a:r>
            <a:endParaRPr lang="fr-FR" sz="4800" dirty="0">
              <a:effectLst>
                <a:reflection blurRad="6350" stA="55000" endA="300" endPos="45500" dir="5400000" sy="-100000" algn="bl" rotWithShape="0"/>
              </a:effectLst>
            </a:endParaRPr>
          </a:p>
        </p:txBody>
      </p:sp>
      <p:sp>
        <p:nvSpPr>
          <p:cNvPr id="6" name="Rectangle 5"/>
          <p:cNvSpPr/>
          <p:nvPr/>
        </p:nvSpPr>
        <p:spPr>
          <a:xfrm>
            <a:off x="623942" y="1293576"/>
            <a:ext cx="10768406" cy="5262979"/>
          </a:xfrm>
          <a:prstGeom prst="rect">
            <a:avLst/>
          </a:prstGeom>
        </p:spPr>
        <p:txBody>
          <a:bodyPr wrap="square">
            <a:spAutoFit/>
          </a:bodyPr>
          <a:lstStyle/>
          <a:p>
            <a:r>
              <a:rPr lang="fr-FR" sz="2400" b="1" u="sng" dirty="0">
                <a:latin typeface="Times New Roman" panose="02020603050405020304" pitchFamily="18" charset="0"/>
                <a:cs typeface="Times New Roman" panose="02020603050405020304" pitchFamily="18" charset="0"/>
              </a:rPr>
              <a:t>La garantie : </a:t>
            </a:r>
          </a:p>
          <a:p>
            <a:r>
              <a:rPr lang="fr-FR" sz="2400" dirty="0">
                <a:latin typeface="Times New Roman" panose="02020603050405020304" pitchFamily="18" charset="0"/>
                <a:cs typeface="Times New Roman" panose="02020603050405020304" pitchFamily="18" charset="0"/>
              </a:rPr>
              <a:t>Assurance qu’un produit ou un service répondra aux exigences convenues. Le terme « garantie » peut se résumer par : « la performance du service » et peut être utilisé pour déterminer si un service est « adapté à l’utilisation ».</a:t>
            </a:r>
          </a:p>
          <a:p>
            <a:r>
              <a:rPr lang="fr-FR" sz="2400" dirty="0">
                <a:latin typeface="Times New Roman" panose="02020603050405020304" pitchFamily="18" charset="0"/>
                <a:cs typeface="Times New Roman" panose="02020603050405020304" pitchFamily="18" charset="0"/>
              </a:rPr>
              <a:t>La garantie porte souvent sur les niveaux de service alignés sur les besoins des consommateurs de ces services. Elle peut reposer sur un accord formel, ou correspondre à un message marketing ou à une image de marque.</a:t>
            </a:r>
          </a:p>
          <a:p>
            <a:r>
              <a:rPr lang="fr-FR" sz="2400" dirty="0">
                <a:latin typeface="Times New Roman" panose="02020603050405020304" pitchFamily="18" charset="0"/>
                <a:cs typeface="Times New Roman" panose="02020603050405020304" pitchFamily="18" charset="0"/>
              </a:rPr>
              <a:t>En général, la garantie porte sur différents domaines tels que :</a:t>
            </a: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disponibilité du service</a:t>
            </a: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capacité</a:t>
            </a: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niveaux de sécurité</a:t>
            </a: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continuité.</a:t>
            </a:r>
          </a:p>
          <a:p>
            <a:r>
              <a:rPr lang="fr-FR" sz="2400" dirty="0">
                <a:latin typeface="Times New Roman" panose="02020603050405020304" pitchFamily="18" charset="0"/>
                <a:cs typeface="Times New Roman" panose="02020603050405020304" pitchFamily="18" charset="0"/>
              </a:rPr>
              <a:t>Un service peut être considéré comme fournissant un degré d’assurance acceptable, ou « garantie », si l’ensemble des conditions définies et convenues sont respectées.</a:t>
            </a:r>
          </a:p>
        </p:txBody>
      </p:sp>
    </p:spTree>
    <p:extLst>
      <p:ext uri="{BB962C8B-B14F-4D97-AF65-F5344CB8AC3E}">
        <p14:creationId xmlns:p14="http://schemas.microsoft.com/office/powerpoint/2010/main" val="3040196850"/>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CF5CA03-EC3D-4794-A57D-CA2C355625B7}"/>
              </a:ext>
            </a:extLst>
          </p:cNvPr>
          <p:cNvSpPr>
            <a:spLocks noGrp="1"/>
          </p:cNvSpPr>
          <p:nvPr>
            <p:ph type="sldNum" sz="quarter" idx="12"/>
          </p:nvPr>
        </p:nvSpPr>
        <p:spPr/>
        <p:txBody>
          <a:bodyPr/>
          <a:lstStyle/>
          <a:p>
            <a:fld id="{26A618B3-EA3B-42AD-8995-4713928D2168}" type="slidenum">
              <a:rPr lang="fr-FR" smtClean="0"/>
              <a:t>29</a:t>
            </a:fld>
            <a:endParaRPr lang="fr-FR"/>
          </a:p>
        </p:txBody>
      </p:sp>
      <p:pic>
        <p:nvPicPr>
          <p:cNvPr id="7" name="Image 6">
            <a:extLst>
              <a:ext uri="{FF2B5EF4-FFF2-40B4-BE49-F238E27FC236}">
                <a16:creationId xmlns:a16="http://schemas.microsoft.com/office/drawing/2014/main" id="{9A94163A-6611-485B-9C9F-7ED1F1ACF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955" y="271589"/>
            <a:ext cx="10264090" cy="6314822"/>
          </a:xfrm>
          <a:prstGeom prst="rect">
            <a:avLst/>
          </a:prstGeom>
        </p:spPr>
      </p:pic>
      <p:sp>
        <p:nvSpPr>
          <p:cNvPr id="8" name="Rectangle 7">
            <a:extLst>
              <a:ext uri="{FF2B5EF4-FFF2-40B4-BE49-F238E27FC236}">
                <a16:creationId xmlns:a16="http://schemas.microsoft.com/office/drawing/2014/main" id="{69ED4519-A0FF-4AE6-AEE4-C59C19CD65BB}"/>
              </a:ext>
            </a:extLst>
          </p:cNvPr>
          <p:cNvSpPr/>
          <p:nvPr/>
        </p:nvSpPr>
        <p:spPr>
          <a:xfrm>
            <a:off x="58866" y="2028616"/>
            <a:ext cx="12074267" cy="2800767"/>
          </a:xfrm>
          <a:prstGeom prst="rect">
            <a:avLst/>
          </a:prstGeom>
          <a:noFill/>
        </p:spPr>
        <p:txBody>
          <a:bodyPr wrap="none" lIns="91440" tIns="45720" rIns="91440" bIns="45720">
            <a:spAutoFit/>
          </a:bodyPr>
          <a:lstStyle/>
          <a:p>
            <a:pPr algn="ctr"/>
            <a:r>
              <a:rPr lang="fr-FR" sz="8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4 Dimensions</a:t>
            </a:r>
          </a:p>
          <a:p>
            <a:pPr algn="ctr"/>
            <a:r>
              <a:rPr lang="fr-FR" sz="8800" b="1" dirty="0">
                <a:ln w="9525">
                  <a:solidFill>
                    <a:schemeClr val="bg1"/>
                  </a:solidFill>
                  <a:prstDash val="solid"/>
                </a:ln>
                <a:effectLst>
                  <a:outerShdw blurRad="12700" dist="38100" dir="2700000" algn="tl" rotWithShape="0">
                    <a:schemeClr val="bg1">
                      <a:lumMod val="50000"/>
                    </a:schemeClr>
                  </a:outerShdw>
                </a:effectLst>
              </a:rPr>
              <a:t>De la Gestion de Services</a:t>
            </a:r>
            <a:endParaRPr lang="fr-FR" sz="8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16241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3</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Concepts clés de la gestion des services</a:t>
            </a:r>
          </a:p>
        </p:txBody>
      </p:sp>
      <p:sp>
        <p:nvSpPr>
          <p:cNvPr id="6" name="Rectangle 5"/>
          <p:cNvSpPr/>
          <p:nvPr/>
        </p:nvSpPr>
        <p:spPr>
          <a:xfrm>
            <a:off x="1344705" y="1982450"/>
            <a:ext cx="10176735" cy="3108543"/>
          </a:xfrm>
          <a:prstGeom prst="rect">
            <a:avLst/>
          </a:prstGeom>
        </p:spPr>
        <p:txBody>
          <a:bodyPr wrap="square">
            <a:spAutoFit/>
          </a:bodyPr>
          <a:lstStyle/>
          <a:p>
            <a:pPr marL="457200" indent="-457200">
              <a:buFont typeface="Arial" panose="020B0604020202020204" pitchFamily="34" charset="0"/>
              <a:buChar char="•"/>
            </a:pPr>
            <a:r>
              <a:rPr lang="fr-FR" sz="2800" dirty="0">
                <a:latin typeface="Times New Roman" panose="02020603050405020304" pitchFamily="18" charset="0"/>
                <a:cs typeface="Times New Roman" panose="02020603050405020304" pitchFamily="18" charset="0"/>
              </a:rPr>
              <a:t>La nature de la valeur et la </a:t>
            </a:r>
            <a:r>
              <a:rPr lang="fr-FR" sz="2800" dirty="0" err="1">
                <a:latin typeface="Times New Roman" panose="02020603050405020304" pitchFamily="18" charset="0"/>
                <a:cs typeface="Times New Roman" panose="02020603050405020304" pitchFamily="18" charset="0"/>
              </a:rPr>
              <a:t>co</a:t>
            </a:r>
            <a:r>
              <a:rPr lang="fr-FR" sz="2800" dirty="0">
                <a:latin typeface="Times New Roman" panose="02020603050405020304" pitchFamily="18" charset="0"/>
                <a:cs typeface="Times New Roman" panose="02020603050405020304" pitchFamily="18" charset="0"/>
              </a:rPr>
              <a:t>-création de la valeur ;</a:t>
            </a:r>
          </a:p>
          <a:p>
            <a:pPr marL="457200" indent="-457200">
              <a:buFont typeface="Arial" panose="020B0604020202020204" pitchFamily="34" charset="0"/>
              <a:buChar char="•"/>
            </a:pPr>
            <a:r>
              <a:rPr lang="fr-FR" sz="2800" dirty="0">
                <a:latin typeface="Times New Roman" panose="02020603050405020304" pitchFamily="18" charset="0"/>
                <a:cs typeface="Times New Roman" panose="02020603050405020304" pitchFamily="18" charset="0"/>
              </a:rPr>
              <a:t>Les organisations, </a:t>
            </a:r>
            <a:r>
              <a:rPr lang="fr-FR" sz="2800" b="1" dirty="0">
                <a:latin typeface="Times New Roman" panose="02020603050405020304" pitchFamily="18" charset="0"/>
                <a:cs typeface="Times New Roman" panose="02020603050405020304" pitchFamily="18" charset="0"/>
              </a:rPr>
              <a:t>les fournisseurs de services</a:t>
            </a:r>
            <a:r>
              <a:rPr lang="fr-FR" sz="2800" dirty="0">
                <a:latin typeface="Times New Roman" panose="02020603050405020304" pitchFamily="18" charset="0"/>
                <a:cs typeface="Times New Roman" panose="02020603050405020304" pitchFamily="18" charset="0"/>
              </a:rPr>
              <a:t>, les  consommateurs de services, les autres parties prenantes ;</a:t>
            </a:r>
          </a:p>
          <a:p>
            <a:pPr marL="457200" indent="-457200">
              <a:buFont typeface="Arial" panose="020B0604020202020204" pitchFamily="34" charset="0"/>
              <a:buChar char="•"/>
            </a:pPr>
            <a:r>
              <a:rPr lang="fr-FR" sz="2800" dirty="0">
                <a:latin typeface="Times New Roman" panose="02020603050405020304" pitchFamily="18" charset="0"/>
                <a:cs typeface="Times New Roman" panose="02020603050405020304" pitchFamily="18" charset="0"/>
              </a:rPr>
              <a:t>Les </a:t>
            </a:r>
            <a:r>
              <a:rPr lang="fr-FR" sz="2800" b="1" dirty="0">
                <a:latin typeface="Times New Roman" panose="02020603050405020304" pitchFamily="18" charset="0"/>
                <a:cs typeface="Times New Roman" panose="02020603050405020304" pitchFamily="18" charset="0"/>
              </a:rPr>
              <a:t>produits </a:t>
            </a:r>
            <a:r>
              <a:rPr lang="fr-FR" sz="2800" dirty="0">
                <a:latin typeface="Times New Roman" panose="02020603050405020304" pitchFamily="18" charset="0"/>
                <a:cs typeface="Times New Roman" panose="02020603050405020304" pitchFamily="18" charset="0"/>
              </a:rPr>
              <a:t>et les services ;</a:t>
            </a:r>
          </a:p>
          <a:p>
            <a:pPr marL="457200" indent="-457200">
              <a:buFont typeface="Arial" panose="020B0604020202020204" pitchFamily="34" charset="0"/>
              <a:buChar char="•"/>
            </a:pPr>
            <a:r>
              <a:rPr lang="fr-FR" sz="2800" b="1" dirty="0">
                <a:latin typeface="Times New Roman" panose="02020603050405020304" pitchFamily="18" charset="0"/>
                <a:cs typeface="Times New Roman" panose="02020603050405020304" pitchFamily="18" charset="0"/>
              </a:rPr>
              <a:t>Les relations de services </a:t>
            </a:r>
            <a:r>
              <a:rPr lang="fr-FR" sz="2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fr-FR" sz="2800" dirty="0">
                <a:latin typeface="Times New Roman" panose="02020603050405020304" pitchFamily="18" charset="0"/>
                <a:cs typeface="Times New Roman" panose="02020603050405020304" pitchFamily="18" charset="0"/>
              </a:rPr>
              <a:t>La valeur, les </a:t>
            </a:r>
            <a:r>
              <a:rPr lang="fr-FR" sz="2800" b="1" dirty="0">
                <a:latin typeface="Times New Roman" panose="02020603050405020304" pitchFamily="18" charset="0"/>
                <a:cs typeface="Times New Roman" panose="02020603050405020304" pitchFamily="18" charset="0"/>
              </a:rPr>
              <a:t>résultats</a:t>
            </a:r>
            <a:r>
              <a:rPr lang="fr-FR" sz="2800" dirty="0">
                <a:latin typeface="Times New Roman" panose="02020603050405020304" pitchFamily="18" charset="0"/>
                <a:cs typeface="Times New Roman" panose="02020603050405020304" pitchFamily="18" charset="0"/>
              </a:rPr>
              <a:t>, les </a:t>
            </a:r>
            <a:r>
              <a:rPr lang="fr-FR" sz="2800" b="1" dirty="0">
                <a:latin typeface="Times New Roman" panose="02020603050405020304" pitchFamily="18" charset="0"/>
                <a:cs typeface="Times New Roman" panose="02020603050405020304" pitchFamily="18" charset="0"/>
              </a:rPr>
              <a:t>coûts </a:t>
            </a:r>
            <a:r>
              <a:rPr lang="fr-FR" sz="2800" dirty="0">
                <a:latin typeface="Times New Roman" panose="02020603050405020304" pitchFamily="18" charset="0"/>
                <a:cs typeface="Times New Roman" panose="02020603050405020304" pitchFamily="18" charset="0"/>
              </a:rPr>
              <a:t>et les </a:t>
            </a:r>
            <a:r>
              <a:rPr lang="fr-FR" sz="2800" b="1" dirty="0">
                <a:latin typeface="Times New Roman" panose="02020603050405020304" pitchFamily="18" charset="0"/>
                <a:cs typeface="Times New Roman" panose="02020603050405020304" pitchFamily="18" charset="0"/>
              </a:rPr>
              <a:t>risques </a:t>
            </a:r>
            <a:r>
              <a:rPr lang="fr-FR" sz="2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fr-FR" sz="2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12930726"/>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30</a:t>
            </a:fld>
            <a:endParaRPr lang="fr-FR"/>
          </a:p>
        </p:txBody>
      </p:sp>
      <p:sp>
        <p:nvSpPr>
          <p:cNvPr id="6" name="Rectangle 5"/>
          <p:cNvSpPr/>
          <p:nvPr/>
        </p:nvSpPr>
        <p:spPr>
          <a:xfrm>
            <a:off x="623942" y="1293576"/>
            <a:ext cx="10768406" cy="5262979"/>
          </a:xfrm>
          <a:prstGeom prst="rect">
            <a:avLst/>
          </a:prstGeom>
        </p:spPr>
        <p:txBody>
          <a:bodyPr wrap="square">
            <a:spAutoFit/>
          </a:bodyPr>
          <a:lstStyle/>
          <a:p>
            <a:pPr algn="just"/>
            <a:r>
              <a:rPr lang="fr-FR" sz="2400" dirty="0">
                <a:latin typeface="Times New Roman" panose="02020603050405020304" pitchFamily="18" charset="0"/>
                <a:cs typeface="Times New Roman" panose="02020603050405020304" pitchFamily="18" charset="0"/>
              </a:rPr>
              <a:t>Pour soutenir une approche holistique de gestion des services, ITIL définit quatre dimensions, qui, collectivement, sont essentielles à la facilitation de valeur, efficace et efficiente pour les clients et les autres parties prenantes, sous la forme de produits et de services. </a:t>
            </a:r>
          </a:p>
          <a:p>
            <a:r>
              <a:rPr lang="fr-FR" sz="2400" dirty="0">
                <a:latin typeface="Times New Roman" panose="02020603050405020304" pitchFamily="18" charset="0"/>
                <a:cs typeface="Times New Roman" panose="02020603050405020304" pitchFamily="18" charset="0"/>
              </a:rPr>
              <a:t>Ces dimensions sont les suivantes :</a:t>
            </a: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L’organisation et les personnes ;</a:t>
            </a: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informations et la technologie ;</a:t>
            </a: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partenaires et les fournisseurs ;</a:t>
            </a: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flux de valeur et les processus.</a:t>
            </a:r>
          </a:p>
          <a:p>
            <a:pPr algn="just"/>
            <a:r>
              <a:rPr lang="fr-FR" sz="2400" dirty="0">
                <a:latin typeface="Times New Roman" panose="02020603050405020304" pitchFamily="18" charset="0"/>
                <a:cs typeface="Times New Roman" panose="02020603050405020304" pitchFamily="18" charset="0"/>
              </a:rPr>
              <a:t>Ces quatre dimensions correspondent aux perspectives significatives pour l’ensemble du SVS, y compris la totalité de la chaîne de valeur des services et toutes les pratiques ITIL.</a:t>
            </a:r>
          </a:p>
          <a:p>
            <a:pPr algn="just"/>
            <a:r>
              <a:rPr lang="fr-FR" sz="2400" dirty="0">
                <a:latin typeface="Times New Roman" panose="02020603050405020304" pitchFamily="18" charset="0"/>
                <a:cs typeface="Times New Roman" panose="02020603050405020304" pitchFamily="18" charset="0"/>
              </a:rPr>
              <a:t>Ces quatre dimensions sont restreintes ou influencées par plusieurs facteurs externes qui vont souvent au-delà du contrôle du SVS.</a:t>
            </a:r>
          </a:p>
        </p:txBody>
      </p:sp>
    </p:spTree>
    <p:extLst>
      <p:ext uri="{BB962C8B-B14F-4D97-AF65-F5344CB8AC3E}">
        <p14:creationId xmlns:p14="http://schemas.microsoft.com/office/powerpoint/2010/main" val="4125852012"/>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31</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4 dimensions de la gestion des services</a:t>
            </a:r>
          </a:p>
        </p:txBody>
      </p:sp>
      <p:pic>
        <p:nvPicPr>
          <p:cNvPr id="2" name="Image 1"/>
          <p:cNvPicPr>
            <a:picLocks noChangeAspect="1"/>
          </p:cNvPicPr>
          <p:nvPr/>
        </p:nvPicPr>
        <p:blipFill>
          <a:blip r:embed="rId2">
            <a:clrChange>
              <a:clrFrom>
                <a:srgbClr val="000000"/>
              </a:clrFrom>
              <a:clrTo>
                <a:srgbClr val="000000">
                  <a:alpha val="0"/>
                </a:srgbClr>
              </a:clrTo>
            </a:clrChange>
          </a:blip>
          <a:stretch>
            <a:fillRect/>
          </a:stretch>
        </p:blipFill>
        <p:spPr>
          <a:xfrm>
            <a:off x="3521914" y="1661189"/>
            <a:ext cx="5283147" cy="3295108"/>
          </a:xfrm>
          <a:prstGeom prst="rect">
            <a:avLst/>
          </a:prstGeom>
        </p:spPr>
      </p:pic>
      <p:sp>
        <p:nvSpPr>
          <p:cNvPr id="6" name="Rectangle 5"/>
          <p:cNvSpPr/>
          <p:nvPr/>
        </p:nvSpPr>
        <p:spPr>
          <a:xfrm>
            <a:off x="1116589" y="5513943"/>
            <a:ext cx="10093796" cy="369332"/>
          </a:xfrm>
          <a:prstGeom prst="rect">
            <a:avLst/>
          </a:prstGeom>
        </p:spPr>
        <p:txBody>
          <a:bodyPr wrap="square">
            <a:spAutoFit/>
          </a:bodyPr>
          <a:lstStyle/>
          <a:p>
            <a:pPr algn="just"/>
            <a:r>
              <a:rPr lang="fr-FR" dirty="0">
                <a:latin typeface="Times New Roman" panose="02020603050405020304" pitchFamily="18" charset="0"/>
                <a:cs typeface="Times New Roman" panose="02020603050405020304" pitchFamily="18" charset="0"/>
              </a:rPr>
              <a:t>Les 4 dimensions n’ont pas de limites précises, mais s’imbriquent et se recouvrent les unes avec les autres.</a:t>
            </a:r>
          </a:p>
        </p:txBody>
      </p:sp>
    </p:spTree>
    <p:extLst>
      <p:ext uri="{BB962C8B-B14F-4D97-AF65-F5344CB8AC3E}">
        <p14:creationId xmlns:p14="http://schemas.microsoft.com/office/powerpoint/2010/main" val="2618615164"/>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32</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organisations et les personnes</a:t>
            </a:r>
          </a:p>
        </p:txBody>
      </p:sp>
      <p:sp>
        <p:nvSpPr>
          <p:cNvPr id="6" name="Rectangle 5"/>
          <p:cNvSpPr/>
          <p:nvPr/>
        </p:nvSpPr>
        <p:spPr>
          <a:xfrm>
            <a:off x="623942" y="1936602"/>
            <a:ext cx="10768406" cy="3785652"/>
          </a:xfrm>
          <a:prstGeom prst="rect">
            <a:avLst/>
          </a:prstGeom>
        </p:spPr>
        <p:txBody>
          <a:bodyPr wrap="square">
            <a:spAutoFit/>
          </a:bodyPr>
          <a:lstStyle/>
          <a:p>
            <a:pPr algn="just"/>
            <a:r>
              <a:rPr lang="fr-FR" sz="2400" dirty="0">
                <a:latin typeface="Times New Roman" panose="02020603050405020304" pitchFamily="18" charset="0"/>
                <a:cs typeface="Times New Roman" panose="02020603050405020304" pitchFamily="18" charset="0"/>
              </a:rPr>
              <a:t>La complexité des organisations est croissante.</a:t>
            </a:r>
          </a:p>
          <a:p>
            <a:pPr algn="just"/>
            <a:r>
              <a:rPr lang="fr-FR" sz="2400" dirty="0">
                <a:latin typeface="Times New Roman" panose="02020603050405020304" pitchFamily="18" charset="0"/>
                <a:cs typeface="Times New Roman" panose="02020603050405020304" pitchFamily="18" charset="0"/>
              </a:rPr>
              <a:t>Dans le but de soutenir correctement la stratégie globale et le modèle opérationnel, il va donc falloir gérer les points suivants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Sa structure,</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Ses rôles,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Ses responsabilités,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Ses systèmes de décision,</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Ses systèmes de communication.</a:t>
            </a:r>
          </a:p>
          <a:p>
            <a:pPr algn="just"/>
            <a:endParaRPr lang="fr-FR" sz="2400" dirty="0">
              <a:latin typeface="Times New Roman" panose="02020603050405020304" pitchFamily="18" charset="0"/>
              <a:cs typeface="Times New Roman" panose="02020603050405020304" pitchFamily="18" charset="0"/>
            </a:endParaRPr>
          </a:p>
          <a:p>
            <a:pPr algn="just"/>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3865754"/>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33</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organisations et les personnes</a:t>
            </a:r>
          </a:p>
        </p:txBody>
      </p:sp>
      <p:graphicFrame>
        <p:nvGraphicFramePr>
          <p:cNvPr id="7" name="Diagramme 6"/>
          <p:cNvGraphicFramePr/>
          <p:nvPr>
            <p:extLst>
              <p:ext uri="{D42A27DB-BD31-4B8C-83A1-F6EECF244321}">
                <p14:modId xmlns:p14="http://schemas.microsoft.com/office/powerpoint/2010/main" val="3243527234"/>
              </p:ext>
            </p:extLst>
          </p:nvPr>
        </p:nvGraphicFramePr>
        <p:xfrm>
          <a:off x="-333642" y="1460964"/>
          <a:ext cx="5984032" cy="3942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ZoneTexte 7"/>
          <p:cNvSpPr txBox="1"/>
          <p:nvPr/>
        </p:nvSpPr>
        <p:spPr>
          <a:xfrm>
            <a:off x="1723118" y="3126760"/>
            <a:ext cx="1870512" cy="461665"/>
          </a:xfrm>
          <a:prstGeom prst="rect">
            <a:avLst/>
          </a:prstGeom>
          <a:noFill/>
        </p:spPr>
        <p:txBody>
          <a:bodyPr wrap="none" rtlCol="0">
            <a:spAutoFit/>
          </a:bodyPr>
          <a:lstStyle/>
          <a:p>
            <a:r>
              <a:rPr lang="fr-FR" sz="2400" b="1" u="sng" dirty="0"/>
              <a:t>Organisation</a:t>
            </a:r>
          </a:p>
        </p:txBody>
      </p:sp>
      <p:graphicFrame>
        <p:nvGraphicFramePr>
          <p:cNvPr id="10" name="Diagramme 9"/>
          <p:cNvGraphicFramePr/>
          <p:nvPr>
            <p:extLst>
              <p:ext uri="{D42A27DB-BD31-4B8C-83A1-F6EECF244321}">
                <p14:modId xmlns:p14="http://schemas.microsoft.com/office/powerpoint/2010/main" val="3431415546"/>
              </p:ext>
            </p:extLst>
          </p:nvPr>
        </p:nvGraphicFramePr>
        <p:xfrm>
          <a:off x="3938438" y="2244595"/>
          <a:ext cx="5984032" cy="39428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ZoneTexte 10"/>
          <p:cNvSpPr txBox="1"/>
          <p:nvPr/>
        </p:nvSpPr>
        <p:spPr>
          <a:xfrm>
            <a:off x="6338913" y="3914392"/>
            <a:ext cx="1183081" cy="461665"/>
          </a:xfrm>
          <a:prstGeom prst="rect">
            <a:avLst/>
          </a:prstGeom>
          <a:noFill/>
        </p:spPr>
        <p:txBody>
          <a:bodyPr wrap="none" rtlCol="0">
            <a:spAutoFit/>
          </a:bodyPr>
          <a:lstStyle/>
          <a:p>
            <a:r>
              <a:rPr lang="fr-FR" sz="2400" b="1" u="sng" dirty="0"/>
              <a:t>Culture </a:t>
            </a:r>
          </a:p>
        </p:txBody>
      </p:sp>
      <p:cxnSp>
        <p:nvCxnSpPr>
          <p:cNvPr id="13" name="Connecteur droit 12"/>
          <p:cNvCxnSpPr>
            <a:endCxn id="10" idx="0"/>
          </p:cNvCxnSpPr>
          <p:nvPr/>
        </p:nvCxnSpPr>
        <p:spPr>
          <a:xfrm>
            <a:off x="2658374" y="1459369"/>
            <a:ext cx="4272080" cy="78522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2658374" y="5403809"/>
            <a:ext cx="4272079" cy="783631"/>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ectangle à coins arrondis 20"/>
          <p:cNvSpPr/>
          <p:nvPr/>
        </p:nvSpPr>
        <p:spPr>
          <a:xfrm>
            <a:off x="8642406" y="1459369"/>
            <a:ext cx="3429000" cy="195244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La structure et les systèmes d’autorité ne sont pas, à eux seuls, suffisant pour améliorer l’efficacité organisationnelle. L’organisation doit aussi avoir une culture supportant ses objectifs</a:t>
            </a:r>
          </a:p>
        </p:txBody>
      </p:sp>
    </p:spTree>
    <p:extLst>
      <p:ext uri="{BB962C8B-B14F-4D97-AF65-F5344CB8AC3E}">
        <p14:creationId xmlns:p14="http://schemas.microsoft.com/office/powerpoint/2010/main" val="1081884390"/>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34</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informations et les technologies</a:t>
            </a:r>
          </a:p>
        </p:txBody>
      </p:sp>
      <p:sp>
        <p:nvSpPr>
          <p:cNvPr id="6" name="Rectangle 5"/>
          <p:cNvSpPr/>
          <p:nvPr/>
        </p:nvSpPr>
        <p:spPr>
          <a:xfrm>
            <a:off x="623942" y="1936602"/>
            <a:ext cx="10768406" cy="3785652"/>
          </a:xfrm>
          <a:prstGeom prst="rect">
            <a:avLst/>
          </a:prstGeom>
        </p:spPr>
        <p:txBody>
          <a:bodyPr wrap="square">
            <a:spAutoFit/>
          </a:bodyPr>
          <a:lstStyle/>
          <a:p>
            <a:pPr algn="just"/>
            <a:r>
              <a:rPr lang="fr-FR" sz="2400" dirty="0">
                <a:latin typeface="Times New Roman" panose="02020603050405020304" pitchFamily="18" charset="0"/>
                <a:cs typeface="Times New Roman" panose="02020603050405020304" pitchFamily="18" charset="0"/>
              </a:rPr>
              <a:t>Appliquée au SVS, cette dimension inclut les informations et les connaissances nécessaires à la gestion des services, ainsi que les technologies requises.</a:t>
            </a:r>
          </a:p>
          <a:p>
            <a:pPr algn="just"/>
            <a:endParaRPr lang="fr-FR" sz="2400"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Cette dimension prend aussi en compte les relations entre les différentes composantes du SVS, tels que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entrées,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sorties,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activités,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pratiques.</a:t>
            </a:r>
          </a:p>
          <a:p>
            <a:pPr algn="just"/>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330077"/>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35</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informations et les technologies</a:t>
            </a:r>
          </a:p>
        </p:txBody>
      </p:sp>
      <p:sp>
        <p:nvSpPr>
          <p:cNvPr id="6" name="Rectangle 5"/>
          <p:cNvSpPr/>
          <p:nvPr/>
        </p:nvSpPr>
        <p:spPr>
          <a:xfrm>
            <a:off x="623942" y="1936602"/>
            <a:ext cx="10768406" cy="4154984"/>
          </a:xfrm>
          <a:prstGeom prst="rect">
            <a:avLst/>
          </a:prstGeom>
        </p:spPr>
        <p:txBody>
          <a:bodyPr wrap="square">
            <a:spAutoFit/>
          </a:bodyPr>
          <a:lstStyle/>
          <a:p>
            <a:pPr algn="just"/>
            <a:r>
              <a:rPr lang="fr-FR" sz="2400" dirty="0">
                <a:latin typeface="Times New Roman" panose="02020603050405020304" pitchFamily="18" charset="0"/>
                <a:cs typeface="Times New Roman" panose="02020603050405020304" pitchFamily="18" charset="0"/>
              </a:rPr>
              <a:t>Pour la composante « information » de cette dimension, les organisations doivent se poser les questions suivantes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Quelles informations les services gèrent-ils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De quelles informations et connaissances complémentaires avons-nous besoin pour fournir et gérer les services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De quelle façon les actifs d’informations et de connaissance seront-ils protégés, gérés, archivés et éliminés ?</a:t>
            </a:r>
          </a:p>
          <a:p>
            <a:pPr algn="just"/>
            <a:endParaRPr lang="fr-FR" sz="2400" dirty="0">
              <a:latin typeface="Times New Roman" panose="02020603050405020304" pitchFamily="18" charset="0"/>
              <a:cs typeface="Times New Roman" panose="02020603050405020304" pitchFamily="18" charset="0"/>
            </a:endParaRPr>
          </a:p>
          <a:p>
            <a:pPr algn="just"/>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0720702"/>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36</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informations et les technologies</a:t>
            </a:r>
          </a:p>
        </p:txBody>
      </p:sp>
      <p:sp>
        <p:nvSpPr>
          <p:cNvPr id="6" name="Rectangle 5"/>
          <p:cNvSpPr/>
          <p:nvPr/>
        </p:nvSpPr>
        <p:spPr>
          <a:xfrm>
            <a:off x="623942" y="1936602"/>
            <a:ext cx="10768406" cy="4524315"/>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Un mot sur le cloud dans le monde de l’ITSM</a:t>
            </a:r>
          </a:p>
          <a:p>
            <a:pPr algn="just"/>
            <a:endParaRPr lang="fr-FR" sz="2400"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Historiquement, ITIL ® ne s’est jamais focalisé sur une technologie en particulier.</a:t>
            </a:r>
          </a:p>
          <a:p>
            <a:pPr algn="just"/>
            <a:r>
              <a:rPr lang="fr-FR" sz="2400" dirty="0">
                <a:latin typeface="Times New Roman" panose="02020603050405020304" pitchFamily="18" charset="0"/>
                <a:cs typeface="Times New Roman" panose="02020603050405020304" pitchFamily="18" charset="0"/>
              </a:rPr>
              <a:t>Cependant le cloud change l’approche architecturale des SI de manière </a:t>
            </a:r>
            <a:r>
              <a:rPr lang="fr-FR" sz="2400" dirty="0" err="1">
                <a:latin typeface="Times New Roman" panose="02020603050405020304" pitchFamily="18" charset="0"/>
                <a:cs typeface="Times New Roman" panose="02020603050405020304" pitchFamily="18" charset="0"/>
              </a:rPr>
              <a:t>fondamentatle</a:t>
            </a:r>
            <a:r>
              <a:rPr lang="fr-FR" sz="2400" dirty="0">
                <a:latin typeface="Times New Roman" panose="02020603050405020304" pitchFamily="18" charset="0"/>
                <a:cs typeface="Times New Roman" panose="02020603050405020304" pitchFamily="18" charset="0"/>
              </a:rPr>
              <a:t> en apportant une réactivité supplémentaire.</a:t>
            </a:r>
          </a:p>
          <a:p>
            <a:pPr algn="just"/>
            <a:endParaRPr lang="fr-FR" sz="2400"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Les principales caractéristiques du Cloud </a:t>
            </a:r>
            <a:r>
              <a:rPr lang="fr-FR" sz="2400" dirty="0" err="1">
                <a:latin typeface="Times New Roman" panose="02020603050405020304" pitchFamily="18" charset="0"/>
                <a:cs typeface="Times New Roman" panose="02020603050405020304" pitchFamily="18" charset="0"/>
              </a:rPr>
              <a:t>computing</a:t>
            </a:r>
            <a:r>
              <a:rPr lang="fr-FR" sz="2400" dirty="0">
                <a:latin typeface="Times New Roman" panose="02020603050405020304" pitchFamily="18" charset="0"/>
                <a:cs typeface="Times New Roman" panose="02020603050405020304" pitchFamily="18" charset="0"/>
              </a:rPr>
              <a:t> sont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disponibilité sur demande,</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L’accès réseau,</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mutualisation des ressources,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mesures de services.</a:t>
            </a:r>
          </a:p>
          <a:p>
            <a:pPr algn="just"/>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5952642"/>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37</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partenaires et les fournisseurs</a:t>
            </a:r>
          </a:p>
        </p:txBody>
      </p:sp>
      <p:sp>
        <p:nvSpPr>
          <p:cNvPr id="6" name="Rectangle 5"/>
          <p:cNvSpPr/>
          <p:nvPr/>
        </p:nvSpPr>
        <p:spPr>
          <a:xfrm>
            <a:off x="623942" y="1936602"/>
            <a:ext cx="10768406" cy="3785652"/>
          </a:xfrm>
          <a:prstGeom prst="rect">
            <a:avLst/>
          </a:prstGeom>
        </p:spPr>
        <p:txBody>
          <a:bodyPr wrap="square">
            <a:spAutoFit/>
          </a:bodyPr>
          <a:lstStyle/>
          <a:p>
            <a:pPr algn="just"/>
            <a:r>
              <a:rPr lang="fr-FR" sz="2400" dirty="0">
                <a:latin typeface="Times New Roman" panose="02020603050405020304" pitchFamily="18" charset="0"/>
                <a:cs typeface="Times New Roman" panose="02020603050405020304" pitchFamily="18" charset="0"/>
              </a:rPr>
              <a:t>Cette dimension concerne les relations entre les organisations qui sont impliquées dans la conception, le développement, le déploiement, la fourniture, le support et/ou les activités d’amélioration des services.</a:t>
            </a:r>
          </a:p>
          <a:p>
            <a:pPr algn="just"/>
            <a:r>
              <a:rPr lang="fr-FR" sz="2400" dirty="0">
                <a:latin typeface="Times New Roman" panose="02020603050405020304" pitchFamily="18" charset="0"/>
                <a:cs typeface="Times New Roman" panose="02020603050405020304" pitchFamily="18" charset="0"/>
              </a:rPr>
              <a:t>Ceci inclut aussi les contrats et les autres accords avec les organisations, les partenaires et les fournisseurs.</a:t>
            </a:r>
          </a:p>
          <a:p>
            <a:pPr algn="just"/>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 partenaire est une organisation avec qui les coûts et les risques sont partagés.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 fournisseur est une organisation qui ne partage ni les coûts ni les risques (rapport de donneur d’ordre)</a:t>
            </a:r>
          </a:p>
          <a:p>
            <a:pPr algn="just"/>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0117258"/>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38</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partenaires et les fournisseurs</a:t>
            </a:r>
          </a:p>
        </p:txBody>
      </p:sp>
      <p:graphicFrame>
        <p:nvGraphicFramePr>
          <p:cNvPr id="2" name="Tableau 1"/>
          <p:cNvGraphicFramePr>
            <a:graphicFrameLocks noGrp="1"/>
          </p:cNvGraphicFramePr>
          <p:nvPr>
            <p:extLst>
              <p:ext uri="{D42A27DB-BD31-4B8C-83A1-F6EECF244321}">
                <p14:modId xmlns:p14="http://schemas.microsoft.com/office/powerpoint/2010/main" val="3838242157"/>
              </p:ext>
            </p:extLst>
          </p:nvPr>
        </p:nvGraphicFramePr>
        <p:xfrm>
          <a:off x="550070" y="1662641"/>
          <a:ext cx="11415713" cy="3931920"/>
        </p:xfrm>
        <a:graphic>
          <a:graphicData uri="http://schemas.openxmlformats.org/drawingml/2006/table">
            <a:tbl>
              <a:tblPr firstRow="1" bandRow="1">
                <a:tableStyleId>{5C22544A-7EE6-4342-B048-85BDC9FD1C3A}</a:tableStyleId>
              </a:tblPr>
              <a:tblGrid>
                <a:gridCol w="1494003">
                  <a:extLst>
                    <a:ext uri="{9D8B030D-6E8A-4147-A177-3AD203B41FA5}">
                      <a16:colId xmlns:a16="http://schemas.microsoft.com/office/drawing/2014/main" val="1547708413"/>
                    </a:ext>
                  </a:extLst>
                </a:gridCol>
                <a:gridCol w="1379079">
                  <a:extLst>
                    <a:ext uri="{9D8B030D-6E8A-4147-A177-3AD203B41FA5}">
                      <a16:colId xmlns:a16="http://schemas.microsoft.com/office/drawing/2014/main" val="2345087957"/>
                    </a:ext>
                  </a:extLst>
                </a:gridCol>
                <a:gridCol w="1892403">
                  <a:extLst>
                    <a:ext uri="{9D8B030D-6E8A-4147-A177-3AD203B41FA5}">
                      <a16:colId xmlns:a16="http://schemas.microsoft.com/office/drawing/2014/main" val="2601337895"/>
                    </a:ext>
                  </a:extLst>
                </a:gridCol>
                <a:gridCol w="1639573">
                  <a:extLst>
                    <a:ext uri="{9D8B030D-6E8A-4147-A177-3AD203B41FA5}">
                      <a16:colId xmlns:a16="http://schemas.microsoft.com/office/drawing/2014/main" val="3412174956"/>
                    </a:ext>
                  </a:extLst>
                </a:gridCol>
                <a:gridCol w="2310316">
                  <a:extLst>
                    <a:ext uri="{9D8B030D-6E8A-4147-A177-3AD203B41FA5}">
                      <a16:colId xmlns:a16="http://schemas.microsoft.com/office/drawing/2014/main" val="3953680799"/>
                    </a:ext>
                  </a:extLst>
                </a:gridCol>
                <a:gridCol w="2700339">
                  <a:extLst>
                    <a:ext uri="{9D8B030D-6E8A-4147-A177-3AD203B41FA5}">
                      <a16:colId xmlns:a16="http://schemas.microsoft.com/office/drawing/2014/main" val="3217743626"/>
                    </a:ext>
                  </a:extLst>
                </a:gridCol>
              </a:tblGrid>
              <a:tr h="370840">
                <a:tc>
                  <a:txBody>
                    <a:bodyPr/>
                    <a:lstStyle/>
                    <a:p>
                      <a:pPr algn="ctr"/>
                      <a:r>
                        <a:rPr lang="fr-FR" dirty="0"/>
                        <a:t>Type de relation</a:t>
                      </a:r>
                    </a:p>
                  </a:txBody>
                  <a:tcPr/>
                </a:tc>
                <a:tc>
                  <a:txBody>
                    <a:bodyPr/>
                    <a:lstStyle/>
                    <a:p>
                      <a:pPr algn="ctr"/>
                      <a:r>
                        <a:rPr lang="fr-FR" dirty="0"/>
                        <a:t>livrable</a:t>
                      </a:r>
                    </a:p>
                  </a:txBody>
                  <a:tcPr/>
                </a:tc>
                <a:tc>
                  <a:txBody>
                    <a:bodyPr/>
                    <a:lstStyle/>
                    <a:p>
                      <a:pPr algn="ctr"/>
                      <a:r>
                        <a:rPr lang="fr-FR" dirty="0"/>
                        <a:t>Responsabilité</a:t>
                      </a:r>
                      <a:r>
                        <a:rPr lang="fr-FR" baseline="0" dirty="0"/>
                        <a:t> pour le résultat</a:t>
                      </a:r>
                      <a:endParaRPr lang="fr-FR" dirty="0"/>
                    </a:p>
                  </a:txBody>
                  <a:tcPr/>
                </a:tc>
                <a:tc>
                  <a:txBody>
                    <a:bodyPr/>
                    <a:lstStyle/>
                    <a:p>
                      <a:pPr algn="ctr"/>
                      <a:r>
                        <a:rPr lang="fr-FR" dirty="0"/>
                        <a:t>Responsabilité</a:t>
                      </a:r>
                      <a:r>
                        <a:rPr lang="fr-FR" baseline="0" dirty="0"/>
                        <a:t> pour l’atteinte des résultats</a:t>
                      </a:r>
                      <a:endParaRPr lang="fr-FR" dirty="0"/>
                    </a:p>
                  </a:txBody>
                  <a:tcPr/>
                </a:tc>
                <a:tc>
                  <a:txBody>
                    <a:bodyPr/>
                    <a:lstStyle/>
                    <a:p>
                      <a:pPr algn="ctr"/>
                      <a:r>
                        <a:rPr lang="fr-FR" dirty="0"/>
                        <a:t>Niveau de formalisation</a:t>
                      </a:r>
                    </a:p>
                  </a:txBody>
                  <a:tcPr/>
                </a:tc>
                <a:tc>
                  <a:txBody>
                    <a:bodyPr/>
                    <a:lstStyle/>
                    <a:p>
                      <a:pPr algn="ctr"/>
                      <a:r>
                        <a:rPr lang="fr-FR" dirty="0"/>
                        <a:t>exemple</a:t>
                      </a:r>
                    </a:p>
                  </a:txBody>
                  <a:tcPr/>
                </a:tc>
                <a:extLst>
                  <a:ext uri="{0D108BD9-81ED-4DB2-BD59-A6C34878D82A}">
                    <a16:rowId xmlns:a16="http://schemas.microsoft.com/office/drawing/2014/main" val="1751950436"/>
                  </a:ext>
                </a:extLst>
              </a:tr>
              <a:tr h="370840">
                <a:tc>
                  <a:txBody>
                    <a:bodyPr/>
                    <a:lstStyle/>
                    <a:p>
                      <a:pPr algn="ctr"/>
                      <a:r>
                        <a:rPr lang="fr-FR" dirty="0"/>
                        <a:t>Fourniture de bien</a:t>
                      </a:r>
                    </a:p>
                  </a:txBody>
                  <a:tcPr/>
                </a:tc>
                <a:tc>
                  <a:txBody>
                    <a:bodyPr/>
                    <a:lstStyle/>
                    <a:p>
                      <a:pPr algn="ctr"/>
                      <a:r>
                        <a:rPr lang="fr-FR" dirty="0"/>
                        <a:t>Biens fournis</a:t>
                      </a:r>
                    </a:p>
                  </a:txBody>
                  <a:tcPr/>
                </a:tc>
                <a:tc>
                  <a:txBody>
                    <a:bodyPr/>
                    <a:lstStyle/>
                    <a:p>
                      <a:pPr algn="ctr"/>
                      <a:r>
                        <a:rPr lang="fr-FR" dirty="0"/>
                        <a:t>Fournisseur (supplier)</a:t>
                      </a:r>
                    </a:p>
                  </a:txBody>
                  <a:tcPr/>
                </a:tc>
                <a:tc>
                  <a:txBody>
                    <a:bodyPr/>
                    <a:lstStyle/>
                    <a:p>
                      <a:pPr algn="ctr"/>
                      <a:r>
                        <a:rPr lang="fr-FR" dirty="0"/>
                        <a:t>Client</a:t>
                      </a:r>
                      <a:r>
                        <a:rPr lang="fr-FR" baseline="0" dirty="0"/>
                        <a:t> </a:t>
                      </a:r>
                      <a:endParaRPr lang="fr-FR" dirty="0"/>
                    </a:p>
                  </a:txBody>
                  <a:tcPr/>
                </a:tc>
                <a:tc>
                  <a:txBody>
                    <a:bodyPr/>
                    <a:lstStyle/>
                    <a:p>
                      <a:pPr algn="ctr"/>
                      <a:r>
                        <a:rPr lang="fr-FR" dirty="0"/>
                        <a:t>Contrat</a:t>
                      </a:r>
                      <a:r>
                        <a:rPr lang="fr-FR" baseline="0" dirty="0"/>
                        <a:t> de fournitures / factures formelles</a:t>
                      </a:r>
                      <a:endParaRPr lang="fr-FR" dirty="0"/>
                    </a:p>
                  </a:txBody>
                  <a:tcPr/>
                </a:tc>
                <a:tc>
                  <a:txBody>
                    <a:bodyPr/>
                    <a:lstStyle/>
                    <a:p>
                      <a:pPr algn="ctr"/>
                      <a:r>
                        <a:rPr lang="fr-FR" dirty="0"/>
                        <a:t>Approvisionnement en ordinateurs</a:t>
                      </a:r>
                      <a:r>
                        <a:rPr lang="fr-FR" baseline="0" dirty="0"/>
                        <a:t> et téléphones</a:t>
                      </a:r>
                      <a:endParaRPr lang="fr-FR" dirty="0"/>
                    </a:p>
                  </a:txBody>
                  <a:tcPr/>
                </a:tc>
                <a:extLst>
                  <a:ext uri="{0D108BD9-81ED-4DB2-BD59-A6C34878D82A}">
                    <a16:rowId xmlns:a16="http://schemas.microsoft.com/office/drawing/2014/main" val="2778922119"/>
                  </a:ext>
                </a:extLst>
              </a:tr>
              <a:tr h="370840">
                <a:tc>
                  <a:txBody>
                    <a:bodyPr/>
                    <a:lstStyle/>
                    <a:p>
                      <a:pPr algn="ctr"/>
                      <a:r>
                        <a:rPr lang="fr-FR" dirty="0"/>
                        <a:t>Fourniture</a:t>
                      </a:r>
                      <a:r>
                        <a:rPr lang="fr-FR" baseline="0" dirty="0"/>
                        <a:t> des services</a:t>
                      </a:r>
                    </a:p>
                  </a:txBody>
                  <a:tcPr/>
                </a:tc>
                <a:tc>
                  <a:txBody>
                    <a:bodyPr/>
                    <a:lstStyle/>
                    <a:p>
                      <a:pPr algn="ctr"/>
                      <a:r>
                        <a:rPr lang="fr-FR" dirty="0"/>
                        <a:t>Services fournis</a:t>
                      </a:r>
                    </a:p>
                  </a:txBody>
                  <a:tcPr/>
                </a:tc>
                <a:tc>
                  <a:txBody>
                    <a:bodyPr/>
                    <a:lstStyle/>
                    <a:p>
                      <a:pPr algn="ctr"/>
                      <a:r>
                        <a:rPr lang="fr-FR" dirty="0"/>
                        <a:t>Fournisseur (provider)</a:t>
                      </a:r>
                    </a:p>
                  </a:txBody>
                  <a:tcPr/>
                </a:tc>
                <a:tc>
                  <a:txBody>
                    <a:bodyPr/>
                    <a:lstStyle/>
                    <a:p>
                      <a:pPr algn="ctr"/>
                      <a:r>
                        <a:rPr lang="fr-FR" dirty="0"/>
                        <a:t>Client </a:t>
                      </a:r>
                    </a:p>
                  </a:txBody>
                  <a:tcPr/>
                </a:tc>
                <a:tc>
                  <a:txBody>
                    <a:bodyPr/>
                    <a:lstStyle/>
                    <a:p>
                      <a:pPr algn="ctr"/>
                      <a:r>
                        <a:rPr lang="fr-FR" dirty="0"/>
                        <a:t>Accords formels et cas flexibles</a:t>
                      </a:r>
                    </a:p>
                  </a:txBody>
                  <a:tcPr/>
                </a:tc>
                <a:tc>
                  <a:txBody>
                    <a:bodyPr/>
                    <a:lstStyle/>
                    <a:p>
                      <a:pPr algn="ctr"/>
                      <a:r>
                        <a:rPr lang="fr-FR" dirty="0"/>
                        <a:t>Informatiques en nuage</a:t>
                      </a:r>
                      <a:r>
                        <a:rPr lang="fr-FR" baseline="0" dirty="0"/>
                        <a:t> (infrastructure de la plateforme en tant que service)</a:t>
                      </a:r>
                      <a:endParaRPr lang="fr-FR" dirty="0"/>
                    </a:p>
                  </a:txBody>
                  <a:tcPr/>
                </a:tc>
                <a:extLst>
                  <a:ext uri="{0D108BD9-81ED-4DB2-BD59-A6C34878D82A}">
                    <a16:rowId xmlns:a16="http://schemas.microsoft.com/office/drawing/2014/main" val="3414338506"/>
                  </a:ext>
                </a:extLst>
              </a:tr>
              <a:tr h="370840">
                <a:tc>
                  <a:txBody>
                    <a:bodyPr/>
                    <a:lstStyle/>
                    <a:p>
                      <a:pPr algn="ctr"/>
                      <a:r>
                        <a:rPr lang="fr-FR" dirty="0"/>
                        <a:t>Partenariat</a:t>
                      </a:r>
                      <a:r>
                        <a:rPr lang="fr-FR" baseline="0" dirty="0"/>
                        <a:t> de service</a:t>
                      </a:r>
                      <a:endParaRPr lang="fr-FR" dirty="0"/>
                    </a:p>
                  </a:txBody>
                  <a:tcPr/>
                </a:tc>
                <a:tc>
                  <a:txBody>
                    <a:bodyPr/>
                    <a:lstStyle/>
                    <a:p>
                      <a:pPr algn="ctr"/>
                      <a:r>
                        <a:rPr lang="fr-FR" dirty="0"/>
                        <a:t>Valeur</a:t>
                      </a:r>
                      <a:r>
                        <a:rPr lang="fr-FR" baseline="0" dirty="0"/>
                        <a:t> cocréée</a:t>
                      </a:r>
                      <a:endParaRPr lang="fr-FR" dirty="0"/>
                    </a:p>
                  </a:txBody>
                  <a:tcPr/>
                </a:tc>
                <a:tc>
                  <a:txBody>
                    <a:bodyPr/>
                    <a:lstStyle/>
                    <a:p>
                      <a:pPr algn="ctr"/>
                      <a:r>
                        <a:rPr lang="fr-FR" dirty="0"/>
                        <a:t>Partagé</a:t>
                      </a:r>
                      <a:r>
                        <a:rPr lang="fr-FR" baseline="0" dirty="0"/>
                        <a:t> entre le fournisseur et le client</a:t>
                      </a:r>
                      <a:endParaRPr lang="fr-FR" dirty="0"/>
                    </a:p>
                  </a:txBody>
                  <a:tcPr/>
                </a:tc>
                <a:tc>
                  <a:txBody>
                    <a:bodyPr/>
                    <a:lstStyle/>
                    <a:p>
                      <a:pPr algn="ctr"/>
                      <a:r>
                        <a:rPr lang="fr-FR" dirty="0"/>
                        <a:t>Partagé entre le fournisseur et le client</a:t>
                      </a:r>
                    </a:p>
                    <a:p>
                      <a:pPr algn="ctr"/>
                      <a:endParaRPr lang="fr-FR" dirty="0"/>
                    </a:p>
                  </a:txBody>
                  <a:tcPr/>
                </a:tc>
                <a:tc>
                  <a:txBody>
                    <a:bodyPr/>
                    <a:lstStyle/>
                    <a:p>
                      <a:pPr algn="ctr"/>
                      <a:r>
                        <a:rPr lang="fr-FR" dirty="0"/>
                        <a:t>Objectifs</a:t>
                      </a:r>
                      <a:r>
                        <a:rPr lang="fr-FR" baseline="0" dirty="0"/>
                        <a:t> communs, accords génériques, arrangements flexibles au cas par cas</a:t>
                      </a:r>
                      <a:endParaRPr lang="fr-FR" dirty="0"/>
                    </a:p>
                  </a:txBody>
                  <a:tcPr/>
                </a:tc>
                <a:tc>
                  <a:txBody>
                    <a:bodyPr/>
                    <a:lstStyle/>
                    <a:p>
                      <a:pPr algn="ctr"/>
                      <a:r>
                        <a:rPr lang="fr-FR" dirty="0"/>
                        <a:t>Intégration des employés</a:t>
                      </a:r>
                      <a:r>
                        <a:rPr lang="fr-FR" baseline="0" dirty="0"/>
                        <a:t> (partagée entre les RH, les moyens généraux et l’informatique)</a:t>
                      </a:r>
                      <a:endParaRPr lang="fr-FR" dirty="0"/>
                    </a:p>
                  </a:txBody>
                  <a:tcPr/>
                </a:tc>
                <a:extLst>
                  <a:ext uri="{0D108BD9-81ED-4DB2-BD59-A6C34878D82A}">
                    <a16:rowId xmlns:a16="http://schemas.microsoft.com/office/drawing/2014/main" val="1994993811"/>
                  </a:ext>
                </a:extLst>
              </a:tr>
            </a:tbl>
          </a:graphicData>
        </a:graphic>
      </p:graphicFrame>
    </p:spTree>
    <p:extLst>
      <p:ext uri="{BB962C8B-B14F-4D97-AF65-F5344CB8AC3E}">
        <p14:creationId xmlns:p14="http://schemas.microsoft.com/office/powerpoint/2010/main" val="2384052300"/>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39</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Pourquoi externaliser ??</a:t>
            </a:r>
          </a:p>
        </p:txBody>
      </p:sp>
      <p:sp>
        <p:nvSpPr>
          <p:cNvPr id="6" name="Rectangle 5"/>
          <p:cNvSpPr/>
          <p:nvPr/>
        </p:nvSpPr>
        <p:spPr>
          <a:xfrm>
            <a:off x="623942" y="1936602"/>
            <a:ext cx="10768406" cy="4524315"/>
          </a:xfrm>
          <a:prstGeom prst="rect">
            <a:avLst/>
          </a:prstGeom>
        </p:spPr>
        <p:txBody>
          <a:bodyPr wrap="square">
            <a:spAutoFit/>
          </a:bodyPr>
          <a:lstStyle/>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Focus stratégique (se recentrer sur son cœur de métier),</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Culture d’entreprise,</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Rareté des compétences ou des ressources,</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Contraintes budgétaires,</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Expertise et expérience très spécifique,</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Variation saisonnière de la demande.</a:t>
            </a:r>
          </a:p>
          <a:p>
            <a:pPr algn="just"/>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432227"/>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4</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1- Définition</a:t>
            </a:r>
          </a:p>
        </p:txBody>
      </p:sp>
      <p:sp>
        <p:nvSpPr>
          <p:cNvPr id="6" name="Rectangle 5"/>
          <p:cNvSpPr/>
          <p:nvPr/>
        </p:nvSpPr>
        <p:spPr>
          <a:xfrm>
            <a:off x="1344705" y="1982450"/>
            <a:ext cx="10176735" cy="3416320"/>
          </a:xfrm>
          <a:prstGeom prst="rect">
            <a:avLst/>
          </a:prstGeom>
        </p:spPr>
        <p:txBody>
          <a:bodyPr wrap="square">
            <a:spAutoFit/>
          </a:bodyPr>
          <a:lstStyle/>
          <a:p>
            <a:r>
              <a:rPr lang="fr-FR" sz="2400" b="1" u="sng" dirty="0">
                <a:latin typeface="Times New Roman" panose="02020603050405020304" pitchFamily="18" charset="0"/>
                <a:cs typeface="Times New Roman" panose="02020603050405020304" pitchFamily="18" charset="0"/>
              </a:rPr>
              <a:t>La gestion des services (Service Management)</a:t>
            </a:r>
          </a:p>
          <a:p>
            <a:endParaRPr lang="fr-FR" sz="2400" b="1" u="sng"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 ensemble d’aptitudes organisationnelles spécialisées destinées à fournir de la valeur à des clients sous la forme de services.</a:t>
            </a:r>
          </a:p>
          <a:p>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Une bonne gestion des services impose de comprendre :</a:t>
            </a:r>
          </a:p>
          <a:p>
            <a:pPr marL="800100" lvl="1"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nature de la valeur </a:t>
            </a:r>
          </a:p>
          <a:p>
            <a:pPr marL="800100" lvl="1"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nature et le périmètre des parties prenantes impliquées</a:t>
            </a:r>
          </a:p>
          <a:p>
            <a:pPr marL="800100" lvl="1"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Comment la valeur est créée au travers des services</a:t>
            </a:r>
          </a:p>
        </p:txBody>
      </p:sp>
    </p:spTree>
    <p:extLst>
      <p:ext uri="{BB962C8B-B14F-4D97-AF65-F5344CB8AC3E}">
        <p14:creationId xmlns:p14="http://schemas.microsoft.com/office/powerpoint/2010/main" val="741521455"/>
      </p:ext>
    </p:extLst>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40</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Processus et flux de valeur</a:t>
            </a:r>
          </a:p>
        </p:txBody>
      </p:sp>
      <p:sp>
        <p:nvSpPr>
          <p:cNvPr id="6" name="Rectangle 5"/>
          <p:cNvSpPr/>
          <p:nvPr/>
        </p:nvSpPr>
        <p:spPr>
          <a:xfrm>
            <a:off x="623942" y="1936602"/>
            <a:ext cx="10768406" cy="3416320"/>
          </a:xfrm>
          <a:prstGeom prst="rect">
            <a:avLst/>
          </a:prstGeom>
        </p:spPr>
        <p:txBody>
          <a:bodyPr wrap="square">
            <a:spAutoFit/>
          </a:bodyPr>
          <a:lstStyle/>
          <a:p>
            <a:pPr algn="just"/>
            <a:r>
              <a:rPr lang="fr-FR" sz="2400" dirty="0">
                <a:latin typeface="Times New Roman" panose="02020603050405020304" pitchFamily="18" charset="0"/>
                <a:cs typeface="Times New Roman" panose="02020603050405020304" pitchFamily="18" charset="0"/>
              </a:rPr>
              <a:t>Appliquée à l’organisation et à son SVS, cette dimension concerne la manière dont les différentes parties de l’organisation travaillent de manière coordonnée pour créer la valeur au travers des produits et des services.</a:t>
            </a:r>
          </a:p>
          <a:p>
            <a:pPr algn="just"/>
            <a:endParaRPr lang="fr-FR" sz="2400"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Cette dimension se concentre sur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activités prises en charge par l’organisation,</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manière dont les activités sont organisées,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Comment la valeur est créée de manière efficace et efficiente avec les parties prenantes.</a:t>
            </a:r>
          </a:p>
        </p:txBody>
      </p:sp>
    </p:spTree>
    <p:extLst>
      <p:ext uri="{BB962C8B-B14F-4D97-AF65-F5344CB8AC3E}">
        <p14:creationId xmlns:p14="http://schemas.microsoft.com/office/powerpoint/2010/main" val="787557822"/>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41</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flux de valeur ou « Value Stream »</a:t>
            </a:r>
          </a:p>
        </p:txBody>
      </p:sp>
      <p:sp>
        <p:nvSpPr>
          <p:cNvPr id="6" name="Rectangle 5"/>
          <p:cNvSpPr/>
          <p:nvPr/>
        </p:nvSpPr>
        <p:spPr>
          <a:xfrm>
            <a:off x="623942" y="1936602"/>
            <a:ext cx="10768406" cy="1938992"/>
          </a:xfrm>
          <a:prstGeom prst="rect">
            <a:avLst/>
          </a:prstGeom>
        </p:spPr>
        <p:txBody>
          <a:bodyPr wrap="square">
            <a:spAutoFit/>
          </a:bodyPr>
          <a:lstStyle/>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Flux de valeur :</a:t>
            </a:r>
          </a:p>
          <a:p>
            <a:pPr algn="just"/>
            <a:r>
              <a:rPr lang="fr-FR" sz="2400" dirty="0">
                <a:latin typeface="Times New Roman" panose="02020603050405020304" pitchFamily="18" charset="0"/>
                <a:cs typeface="Times New Roman" panose="02020603050405020304" pitchFamily="18" charset="0"/>
              </a:rPr>
              <a:t>Suite d’étapes qu’une organisation effectue pour créer et fournir des produits et de services à des consommateurs.</a:t>
            </a:r>
          </a:p>
          <a:p>
            <a:pPr algn="just"/>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 flux de valeur est la combinaison des activités d’une chaine de valeur.</a:t>
            </a:r>
          </a:p>
        </p:txBody>
      </p:sp>
    </p:spTree>
    <p:extLst>
      <p:ext uri="{BB962C8B-B14F-4D97-AF65-F5344CB8AC3E}">
        <p14:creationId xmlns:p14="http://schemas.microsoft.com/office/powerpoint/2010/main" val="2957542726"/>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42</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processus</a:t>
            </a:r>
          </a:p>
        </p:txBody>
      </p:sp>
      <p:sp>
        <p:nvSpPr>
          <p:cNvPr id="6" name="Rectangle 5"/>
          <p:cNvSpPr/>
          <p:nvPr/>
        </p:nvSpPr>
        <p:spPr>
          <a:xfrm>
            <a:off x="623942" y="1936602"/>
            <a:ext cx="10768406" cy="3785652"/>
          </a:xfrm>
          <a:prstGeom prst="rect">
            <a:avLst/>
          </a:prstGeom>
        </p:spPr>
        <p:txBody>
          <a:bodyPr wrap="square">
            <a:spAutoFit/>
          </a:bodyPr>
          <a:lstStyle/>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Processus : Ensemble d’activités </a:t>
            </a:r>
            <a:r>
              <a:rPr lang="fr-FR" sz="2400" dirty="0" err="1">
                <a:latin typeface="Times New Roman" panose="02020603050405020304" pitchFamily="18" charset="0"/>
                <a:cs typeface="Times New Roman" panose="02020603050405020304" pitchFamily="18" charset="0"/>
              </a:rPr>
              <a:t>inter-dépendantes</a:t>
            </a:r>
            <a:r>
              <a:rPr lang="fr-FR" sz="2400" dirty="0">
                <a:latin typeface="Times New Roman" panose="02020603050405020304" pitchFamily="18" charset="0"/>
                <a:cs typeface="Times New Roman" panose="02020603050405020304" pitchFamily="18" charset="0"/>
              </a:rPr>
              <a:t> ou inter-agissantes qui transforment des entrées en livrables. Un processus prend une ou plusieurs entrées définies et les transforme en livrables définis. Les processus définissent la séquence des actions et leurs dépendances.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processus décrivent ce qui doit être réalisé pour atteindre un objectif, de ce fait une bonne description des processus peut augmenter significativement la productivité d’une organisation.</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processus sont généralement détaillés en :</a:t>
            </a:r>
          </a:p>
          <a:p>
            <a:pPr marL="800100" lvl="1"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Procédures (précisent qui est impliqué dans le processus</a:t>
            </a:r>
          </a:p>
          <a:p>
            <a:pPr marL="800100" lvl="1"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instructions de travail (qui détaillent l’exécution).</a:t>
            </a:r>
          </a:p>
        </p:txBody>
      </p:sp>
    </p:spTree>
    <p:extLst>
      <p:ext uri="{BB962C8B-B14F-4D97-AF65-F5344CB8AC3E}">
        <p14:creationId xmlns:p14="http://schemas.microsoft.com/office/powerpoint/2010/main" val="4123434057"/>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43</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 SVS (Système de Valeur des Services)</a:t>
            </a:r>
          </a:p>
        </p:txBody>
      </p:sp>
      <p:sp>
        <p:nvSpPr>
          <p:cNvPr id="6" name="Rectangle 5"/>
          <p:cNvSpPr/>
          <p:nvPr/>
        </p:nvSpPr>
        <p:spPr>
          <a:xfrm>
            <a:off x="623942" y="1936602"/>
            <a:ext cx="10768406" cy="4154984"/>
          </a:xfrm>
          <a:prstGeom prst="rect">
            <a:avLst/>
          </a:prstGeom>
        </p:spPr>
        <p:txBody>
          <a:bodyPr wrap="square">
            <a:spAutoFit/>
          </a:bodyPr>
          <a:lstStyle/>
          <a:p>
            <a:pPr algn="just"/>
            <a:r>
              <a:rPr lang="fr-FR" sz="2400" dirty="0">
                <a:latin typeface="Times New Roman" panose="02020603050405020304" pitchFamily="18" charset="0"/>
                <a:cs typeface="Times New Roman" panose="02020603050405020304" pitchFamily="18" charset="0"/>
              </a:rPr>
              <a:t>Le SVS décrit comment les composants et les activités forment un système permettant la création de valeur.</a:t>
            </a:r>
          </a:p>
          <a:p>
            <a:pPr algn="just"/>
            <a:r>
              <a:rPr lang="fr-FR" sz="2400" dirty="0">
                <a:latin typeface="Times New Roman" panose="02020603050405020304" pitchFamily="18" charset="0"/>
                <a:cs typeface="Times New Roman" panose="02020603050405020304" pitchFamily="18" charset="0"/>
              </a:rPr>
              <a:t>Pour que la gestion des services fonctionne correctement, elle doit agir comme étant un système à part entière.</a:t>
            </a:r>
          </a:p>
          <a:p>
            <a:pPr algn="just"/>
            <a:endParaRPr lang="fr-FR" sz="2400"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Le SVS ITIL ® décrit la manière dont les composants et les activités de l’organisation fonctionnent ensemble de manière à permettre la création de la valeur.</a:t>
            </a:r>
          </a:p>
          <a:p>
            <a:pPr algn="just"/>
            <a:endParaRPr lang="fr-FR" sz="2400"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Le SVS de chaque organisation s’interface avec les autres organisations, formant ainsi un écosystème facilitant la création de valeur pour ces organisations, leurs clients et les autres parties prenantes.</a:t>
            </a:r>
          </a:p>
        </p:txBody>
      </p:sp>
    </p:spTree>
    <p:extLst>
      <p:ext uri="{BB962C8B-B14F-4D97-AF65-F5344CB8AC3E}">
        <p14:creationId xmlns:p14="http://schemas.microsoft.com/office/powerpoint/2010/main" val="4150646737"/>
      </p:ext>
    </p:extLst>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44</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 SVS (Système de Valeur des Services)</a:t>
            </a:r>
          </a:p>
        </p:txBody>
      </p:sp>
      <p:pic>
        <p:nvPicPr>
          <p:cNvPr id="2" name="Image 1"/>
          <p:cNvPicPr>
            <a:picLocks noChangeAspect="1"/>
          </p:cNvPicPr>
          <p:nvPr/>
        </p:nvPicPr>
        <p:blipFill>
          <a:blip r:embed="rId2">
            <a:clrChange>
              <a:clrFrom>
                <a:srgbClr val="000000"/>
              </a:clrFrom>
              <a:clrTo>
                <a:srgbClr val="000000">
                  <a:alpha val="0"/>
                </a:srgbClr>
              </a:clrTo>
            </a:clrChange>
          </a:blip>
          <a:stretch>
            <a:fillRect/>
          </a:stretch>
        </p:blipFill>
        <p:spPr>
          <a:xfrm>
            <a:off x="2179439" y="1293576"/>
            <a:ext cx="8076961" cy="5061626"/>
          </a:xfrm>
          <a:prstGeom prst="rect">
            <a:avLst/>
          </a:prstGeom>
          <a:effectLst>
            <a:outerShdw blurRad="76200" dir="13500000" sy="23000" kx="1200000" algn="br" rotWithShape="0">
              <a:prstClr val="black">
                <a:alpha val="20000"/>
              </a:prstClr>
            </a:outerShdw>
          </a:effectLst>
        </p:spPr>
      </p:pic>
      <p:sp>
        <p:nvSpPr>
          <p:cNvPr id="3" name="Rectangle 2"/>
          <p:cNvSpPr/>
          <p:nvPr/>
        </p:nvSpPr>
        <p:spPr>
          <a:xfrm>
            <a:off x="1353027" y="1693069"/>
            <a:ext cx="4864892" cy="1019842"/>
          </a:xfrm>
          <a:prstGeom prst="wedgeRectCallout">
            <a:avLst>
              <a:gd name="adj1" fmla="val -21672"/>
              <a:gd name="adj2" fmla="val 177358"/>
            </a:avLst>
          </a:prstGeom>
          <a:scene3d>
            <a:camera prst="orthographicFront"/>
            <a:lightRig rig="threePt" dir="t"/>
          </a:scene3d>
          <a:sp3d>
            <a:bevelT/>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t>Les opportunités représentent les options ou les</a:t>
            </a:r>
          </a:p>
          <a:p>
            <a:pPr algn="ctr"/>
            <a:r>
              <a:rPr lang="fr-FR" dirty="0"/>
              <a:t>possibilités d’apporter de la valeur aux parties</a:t>
            </a:r>
          </a:p>
          <a:p>
            <a:pPr algn="ctr"/>
            <a:r>
              <a:rPr lang="fr-FR" dirty="0"/>
              <a:t>prenantes.</a:t>
            </a:r>
          </a:p>
        </p:txBody>
      </p:sp>
      <p:sp>
        <p:nvSpPr>
          <p:cNvPr id="7" name="Rectangle 6"/>
          <p:cNvSpPr/>
          <p:nvPr/>
        </p:nvSpPr>
        <p:spPr>
          <a:xfrm>
            <a:off x="1353027" y="4967288"/>
            <a:ext cx="2626042" cy="1219200"/>
          </a:xfrm>
          <a:prstGeom prst="wedgeRectCallout">
            <a:avLst>
              <a:gd name="adj1" fmla="val 8279"/>
              <a:gd name="adj2" fmla="val -96819"/>
            </a:avLst>
          </a:prstGeom>
          <a:scene3d>
            <a:camera prst="orthographicFront"/>
            <a:lightRig rig="threePt" dir="t"/>
          </a:scene3d>
          <a:sp3d>
            <a:bevelT/>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t>La demande est le besoin ou le désir des consommateurs internes et externes.  </a:t>
            </a:r>
          </a:p>
        </p:txBody>
      </p:sp>
      <p:sp>
        <p:nvSpPr>
          <p:cNvPr id="8" name="Rectangle 7"/>
          <p:cNvSpPr/>
          <p:nvPr/>
        </p:nvSpPr>
        <p:spPr>
          <a:xfrm>
            <a:off x="8943379" y="1443039"/>
            <a:ext cx="2215159" cy="2121692"/>
          </a:xfrm>
          <a:prstGeom prst="wedgeRectCallout">
            <a:avLst>
              <a:gd name="adj1" fmla="val -15840"/>
              <a:gd name="adj2" fmla="val 75653"/>
            </a:avLst>
          </a:prstGeom>
          <a:scene3d>
            <a:camera prst="orthographicFront"/>
            <a:lightRig rig="threePt" dir="t"/>
          </a:scene3d>
          <a:sp3d>
            <a:bevelT/>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t>Le résultat du SVS</a:t>
            </a:r>
          </a:p>
          <a:p>
            <a:pPr algn="ctr"/>
            <a:r>
              <a:rPr lang="fr-FR" dirty="0"/>
              <a:t>est la valeur, qui est</a:t>
            </a:r>
          </a:p>
          <a:p>
            <a:pPr algn="ctr"/>
            <a:r>
              <a:rPr lang="fr-FR" dirty="0"/>
              <a:t>définie par les</a:t>
            </a:r>
          </a:p>
          <a:p>
            <a:pPr algn="ctr"/>
            <a:r>
              <a:rPr lang="fr-FR" dirty="0"/>
              <a:t>bénéfices, l’utilité et</a:t>
            </a:r>
          </a:p>
          <a:p>
            <a:pPr algn="ctr"/>
            <a:r>
              <a:rPr lang="fr-FR" dirty="0"/>
              <a:t>l’importance perçue</a:t>
            </a:r>
          </a:p>
          <a:p>
            <a:pPr algn="ctr"/>
            <a:r>
              <a:rPr lang="fr-FR" dirty="0"/>
              <a:t>de quelque chose.</a:t>
            </a:r>
          </a:p>
        </p:txBody>
      </p:sp>
      <p:sp>
        <p:nvSpPr>
          <p:cNvPr id="9" name="Rectangle 8"/>
          <p:cNvSpPr/>
          <p:nvPr/>
        </p:nvSpPr>
        <p:spPr>
          <a:xfrm>
            <a:off x="3721894" y="4011613"/>
            <a:ext cx="6922294" cy="1019842"/>
          </a:xfrm>
          <a:prstGeom prst="wedgeRectCallout">
            <a:avLst>
              <a:gd name="adj1" fmla="val -13932"/>
              <a:gd name="adj2" fmla="val -170779"/>
            </a:avLst>
          </a:prstGeom>
          <a:scene3d>
            <a:camera prst="orthographicFront"/>
            <a:lightRig rig="threePt" dir="t"/>
          </a:scene3d>
          <a:sp3d>
            <a:bevelT/>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a:t>Les principes directeurs sont les recommandations pouvant guider une</a:t>
            </a:r>
          </a:p>
          <a:p>
            <a:pPr algn="ctr"/>
            <a:r>
              <a:rPr lang="fr-FR"/>
              <a:t>organisation en toute circonstance, quels que soient les changements à ses</a:t>
            </a:r>
          </a:p>
          <a:p>
            <a:pPr algn="ctr"/>
            <a:r>
              <a:rPr lang="fr-FR"/>
              <a:t>objectifs, sa stratégie, le type d’activité ou la structure managériale.</a:t>
            </a:r>
            <a:endParaRPr lang="fr-FR" dirty="0"/>
          </a:p>
        </p:txBody>
      </p:sp>
      <p:sp>
        <p:nvSpPr>
          <p:cNvPr id="10" name="Rectangle 9"/>
          <p:cNvSpPr/>
          <p:nvPr/>
        </p:nvSpPr>
        <p:spPr>
          <a:xfrm>
            <a:off x="1353027" y="3179810"/>
            <a:ext cx="3023711" cy="1381125"/>
          </a:xfrm>
          <a:prstGeom prst="wedgeRectCallout">
            <a:avLst>
              <a:gd name="adj1" fmla="val 90733"/>
              <a:gd name="adj2" fmla="val -41991"/>
            </a:avLst>
          </a:prstGeom>
          <a:scene3d>
            <a:camera prst="orthographicFront"/>
            <a:lightRig rig="threePt" dir="t"/>
          </a:scene3d>
          <a:sp3d>
            <a:bevelT/>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a:t>La gouvernance</a:t>
            </a:r>
          </a:p>
          <a:p>
            <a:pPr algn="ctr"/>
            <a:r>
              <a:rPr lang="fr-FR"/>
              <a:t>représente les moyens</a:t>
            </a:r>
          </a:p>
          <a:p>
            <a:pPr algn="ctr"/>
            <a:r>
              <a:rPr lang="fr-FR"/>
              <a:t>permettant de diriger</a:t>
            </a:r>
          </a:p>
          <a:p>
            <a:pPr algn="ctr"/>
            <a:r>
              <a:rPr lang="fr-FR"/>
              <a:t>et de contrôler une</a:t>
            </a:r>
          </a:p>
          <a:p>
            <a:pPr algn="ctr"/>
            <a:r>
              <a:rPr lang="fr-FR"/>
              <a:t>organisation</a:t>
            </a:r>
            <a:endParaRPr lang="fr-FR" dirty="0"/>
          </a:p>
        </p:txBody>
      </p:sp>
      <p:sp>
        <p:nvSpPr>
          <p:cNvPr id="11" name="Rectangle 10"/>
          <p:cNvSpPr/>
          <p:nvPr/>
        </p:nvSpPr>
        <p:spPr>
          <a:xfrm>
            <a:off x="8508205" y="1595439"/>
            <a:ext cx="2802733" cy="2576511"/>
          </a:xfrm>
          <a:prstGeom prst="wedgeRectCallout">
            <a:avLst>
              <a:gd name="adj1" fmla="val -116265"/>
              <a:gd name="adj2" fmla="val 46817"/>
            </a:avLst>
          </a:prstGeom>
          <a:scene3d>
            <a:camera prst="orthographicFront"/>
            <a:lightRig rig="threePt" dir="t"/>
          </a:scene3d>
          <a:sp3d>
            <a:bevelT/>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t>La chaine de valeur des</a:t>
            </a:r>
          </a:p>
          <a:p>
            <a:pPr algn="ctr"/>
            <a:r>
              <a:rPr lang="fr-FR" dirty="0"/>
              <a:t>services est un ensemble</a:t>
            </a:r>
          </a:p>
          <a:p>
            <a:pPr algn="ctr"/>
            <a:r>
              <a:rPr lang="fr-FR" dirty="0"/>
              <a:t>interconnecté d’activités</a:t>
            </a:r>
          </a:p>
          <a:p>
            <a:pPr algn="ctr"/>
            <a:r>
              <a:rPr lang="fr-FR" dirty="0"/>
              <a:t>qu’une organisation doit</a:t>
            </a:r>
          </a:p>
          <a:p>
            <a:pPr algn="ctr"/>
            <a:r>
              <a:rPr lang="fr-FR" dirty="0"/>
              <a:t>effectuer pour fournir un</a:t>
            </a:r>
          </a:p>
          <a:p>
            <a:pPr algn="ctr"/>
            <a:r>
              <a:rPr lang="fr-FR" dirty="0"/>
              <a:t>produit ou un service à ses</a:t>
            </a:r>
          </a:p>
          <a:p>
            <a:pPr algn="ctr"/>
            <a:r>
              <a:rPr lang="fr-FR" dirty="0"/>
              <a:t>consommateurs et ainsi</a:t>
            </a:r>
          </a:p>
          <a:p>
            <a:pPr algn="ctr"/>
            <a:r>
              <a:rPr lang="fr-FR" dirty="0"/>
              <a:t>faciliter la réalisation de la</a:t>
            </a:r>
          </a:p>
          <a:p>
            <a:pPr algn="ctr"/>
            <a:r>
              <a:rPr lang="fr-FR" dirty="0"/>
              <a:t>valeur.</a:t>
            </a:r>
          </a:p>
        </p:txBody>
      </p:sp>
      <p:sp>
        <p:nvSpPr>
          <p:cNvPr id="12" name="Rectangle 11"/>
          <p:cNvSpPr/>
          <p:nvPr/>
        </p:nvSpPr>
        <p:spPr>
          <a:xfrm>
            <a:off x="1353027" y="4271963"/>
            <a:ext cx="2368867" cy="1869279"/>
          </a:xfrm>
          <a:prstGeom prst="wedgeRectCallout">
            <a:avLst>
              <a:gd name="adj1" fmla="val 136965"/>
              <a:gd name="adj2" fmla="val 2769"/>
            </a:avLst>
          </a:prstGeom>
          <a:scene3d>
            <a:camera prst="orthographicFront"/>
            <a:lightRig rig="threePt" dir="t"/>
          </a:scene3d>
          <a:sp3d>
            <a:bevelT/>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a:t>Les pratiques sont un</a:t>
            </a:r>
          </a:p>
          <a:p>
            <a:pPr algn="ctr"/>
            <a:r>
              <a:rPr lang="fr-FR"/>
              <a:t>ensemble de ressources</a:t>
            </a:r>
          </a:p>
          <a:p>
            <a:pPr algn="ctr"/>
            <a:r>
              <a:rPr lang="fr-FR"/>
              <a:t>organisationnelles</a:t>
            </a:r>
          </a:p>
          <a:p>
            <a:pPr algn="ctr"/>
            <a:r>
              <a:rPr lang="fr-FR"/>
              <a:t>conçues pour effectuer</a:t>
            </a:r>
          </a:p>
          <a:p>
            <a:pPr algn="ctr"/>
            <a:r>
              <a:rPr lang="fr-FR"/>
              <a:t>un travail ou atteindre</a:t>
            </a:r>
          </a:p>
          <a:p>
            <a:pPr algn="ctr"/>
            <a:r>
              <a:rPr lang="fr-FR"/>
              <a:t>un objectif.</a:t>
            </a:r>
            <a:endParaRPr lang="fr-FR" dirty="0"/>
          </a:p>
        </p:txBody>
      </p:sp>
      <p:sp>
        <p:nvSpPr>
          <p:cNvPr id="13" name="Rectangle 12"/>
          <p:cNvSpPr/>
          <p:nvPr/>
        </p:nvSpPr>
        <p:spPr>
          <a:xfrm>
            <a:off x="1373802" y="3949779"/>
            <a:ext cx="9342001" cy="1314324"/>
          </a:xfrm>
          <a:prstGeom prst="wedgeRectCallout">
            <a:avLst>
              <a:gd name="adj1" fmla="val -3150"/>
              <a:gd name="adj2" fmla="val 82506"/>
            </a:avLst>
          </a:prstGeom>
          <a:scene3d>
            <a:camera prst="orthographicFront"/>
            <a:lightRig rig="threePt" dir="t"/>
          </a:scene3d>
          <a:sp3d>
            <a:bevelT/>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t>L’amélioration continue est un ensemble d’activités organisationnelles récurrentes exécutées à tous les niveaux pour assurer que la performance de l’organisation répond constamment aux attentes des parties prenantes. ITIL® 4 s’appuie sur le modèle d’amélioration continue ITIL® pour réaliser l’amélioration continue.</a:t>
            </a:r>
          </a:p>
        </p:txBody>
      </p:sp>
    </p:spTree>
    <p:extLst>
      <p:ext uri="{BB962C8B-B14F-4D97-AF65-F5344CB8AC3E}">
        <p14:creationId xmlns:p14="http://schemas.microsoft.com/office/powerpoint/2010/main" val="284740842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P spid="12"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45</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 SVS contre les Silos</a:t>
            </a:r>
          </a:p>
        </p:txBody>
      </p:sp>
      <p:sp>
        <p:nvSpPr>
          <p:cNvPr id="6" name="Rectangle 5"/>
          <p:cNvSpPr/>
          <p:nvPr/>
        </p:nvSpPr>
        <p:spPr>
          <a:xfrm>
            <a:off x="623942" y="1936602"/>
            <a:ext cx="10768406" cy="3416320"/>
          </a:xfrm>
          <a:prstGeom prst="rect">
            <a:avLst/>
          </a:prstGeom>
        </p:spPr>
        <p:txBody>
          <a:bodyPr wrap="square">
            <a:spAutoFit/>
          </a:bodyPr>
          <a:lstStyle/>
          <a:p>
            <a:pPr algn="just"/>
            <a:r>
              <a:rPr lang="fr-FR" sz="2400" dirty="0">
                <a:latin typeface="Times New Roman" panose="02020603050405020304" pitchFamily="18" charset="0"/>
                <a:cs typeface="Times New Roman" panose="02020603050405020304" pitchFamily="18" charset="0"/>
              </a:rPr>
              <a:t>Une entreprise est généralement organisée en silos ne communiquant pas entre eux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Coordination difficile,</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Activités transversales complexes,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Beaucoup d’énergie dépensée,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Impossible de répondre rapidement au opportunités.</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Le SVS permet de « casser » cette approche en silo en se focalisant sur les résultats, quelles que soient les composantes impliquées.</a:t>
            </a:r>
          </a:p>
        </p:txBody>
      </p:sp>
    </p:spTree>
    <p:extLst>
      <p:ext uri="{BB962C8B-B14F-4D97-AF65-F5344CB8AC3E}">
        <p14:creationId xmlns:p14="http://schemas.microsoft.com/office/powerpoint/2010/main" val="881773848"/>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46</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Agilité organisationnelle et résilience organisationnelle</a:t>
            </a:r>
          </a:p>
        </p:txBody>
      </p:sp>
      <p:sp>
        <p:nvSpPr>
          <p:cNvPr id="6" name="Rectangle 5"/>
          <p:cNvSpPr/>
          <p:nvPr/>
        </p:nvSpPr>
        <p:spPr>
          <a:xfrm>
            <a:off x="623942" y="1936602"/>
            <a:ext cx="10768406" cy="3785652"/>
          </a:xfrm>
          <a:prstGeom prst="rect">
            <a:avLst/>
          </a:prstGeom>
        </p:spPr>
        <p:txBody>
          <a:bodyPr wrap="square">
            <a:spAutoFit/>
          </a:bodyPr>
          <a:lstStyle/>
          <a:p>
            <a:pPr algn="just"/>
            <a:r>
              <a:rPr lang="fr-FR" sz="2400" dirty="0">
                <a:latin typeface="Times New Roman" panose="02020603050405020304" pitchFamily="18" charset="0"/>
                <a:cs typeface="Times New Roman" panose="02020603050405020304" pitchFamily="18" charset="0"/>
              </a:rPr>
              <a:t>Le SVS est capable de supporter ces deux éléments cruciaux de l’informatique moderne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L’agilité organisationnelle, soit la capacité d’une organisation à évoluer et à s’adapter rapidement, de façon flexible et décisive, afin de soutenir les changements internes.</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résilience organisationnelle, soit la capacité d’une organisation à anticiper, se préparer, répondre et s’adapter à la fois aux changements incrémentiels et aux perturbations soudaines depuis une perspective externe.</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2892653"/>
      </p:ext>
    </p:extLst>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47</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principes directeurs</a:t>
            </a:r>
          </a:p>
        </p:txBody>
      </p:sp>
      <p:sp>
        <p:nvSpPr>
          <p:cNvPr id="6" name="Rectangle 5"/>
          <p:cNvSpPr/>
          <p:nvPr/>
        </p:nvSpPr>
        <p:spPr>
          <a:xfrm>
            <a:off x="623942" y="1936602"/>
            <a:ext cx="10768406" cy="2677656"/>
          </a:xfrm>
          <a:prstGeom prst="rect">
            <a:avLst/>
          </a:prstGeom>
        </p:spPr>
        <p:txBody>
          <a:bodyPr wrap="square">
            <a:spAutoFit/>
          </a:bodyPr>
          <a:lstStyle/>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 principe directeur est une recommandation guidant l’organisation en toute circonstance, quelles que soient ses évolutions en termes de stratégies, d’objectifs, de type d’activité ou de structures managériales.</a:t>
            </a:r>
          </a:p>
          <a:p>
            <a:pPr algn="just"/>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 principe directeur est universel et immuable.</a:t>
            </a:r>
          </a:p>
          <a:p>
            <a:pPr algn="just"/>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ITIL® 4 possède 7 principes directeurs.</a:t>
            </a:r>
          </a:p>
        </p:txBody>
      </p:sp>
    </p:spTree>
    <p:extLst>
      <p:ext uri="{BB962C8B-B14F-4D97-AF65-F5344CB8AC3E}">
        <p14:creationId xmlns:p14="http://schemas.microsoft.com/office/powerpoint/2010/main" val="2695630797"/>
      </p:ext>
    </p:extLst>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48</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principes directeurs</a:t>
            </a:r>
          </a:p>
        </p:txBody>
      </p:sp>
      <p:sp>
        <p:nvSpPr>
          <p:cNvPr id="6" name="Rectangle 5"/>
          <p:cNvSpPr/>
          <p:nvPr/>
        </p:nvSpPr>
        <p:spPr>
          <a:xfrm>
            <a:off x="623942" y="1936602"/>
            <a:ext cx="10768406" cy="4524315"/>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1- Privilégier la valeur :</a:t>
            </a:r>
          </a:p>
          <a:p>
            <a:pPr algn="just"/>
            <a:r>
              <a:rPr lang="fr-FR" sz="2400" dirty="0">
                <a:latin typeface="Times New Roman" panose="02020603050405020304" pitchFamily="18" charset="0"/>
                <a:cs typeface="Times New Roman" panose="02020603050405020304" pitchFamily="18" charset="0"/>
              </a:rPr>
              <a:t>Toute initiative de l’organisation doit être liée, directement ou indirectement, à la valeur qu’elle dégage pour les parties prenantes.</a:t>
            </a:r>
          </a:p>
          <a:p>
            <a:pPr algn="just"/>
            <a:r>
              <a:rPr lang="fr-FR" sz="2400" dirty="0">
                <a:latin typeface="Times New Roman" panose="02020603050405020304" pitchFamily="18" charset="0"/>
                <a:cs typeface="Times New Roman" panose="02020603050405020304" pitchFamily="18" charset="0"/>
              </a:rPr>
              <a:t>Le principe « privilégier la valeur » englobe plusieurs perspectives, notamment l’expérience des clients et des utilisateurs.</a:t>
            </a:r>
          </a:p>
          <a:p>
            <a:pPr algn="just"/>
            <a:r>
              <a:rPr lang="fr-FR" sz="2400" b="1" u="sng" dirty="0">
                <a:latin typeface="Times New Roman" panose="02020603050405020304" pitchFamily="18" charset="0"/>
                <a:cs typeface="Times New Roman" panose="02020603050405020304" pitchFamily="18" charset="0"/>
              </a:rPr>
              <a:t>2- Commencer où vous êtes :</a:t>
            </a:r>
          </a:p>
          <a:p>
            <a:pPr algn="just"/>
            <a:r>
              <a:rPr lang="fr-FR" sz="2400" dirty="0">
                <a:latin typeface="Times New Roman" panose="02020603050405020304" pitchFamily="18" charset="0"/>
                <a:cs typeface="Times New Roman" panose="02020603050405020304" pitchFamily="18" charset="0"/>
              </a:rPr>
              <a:t>Ne repartez pas de zéro et ne construisez pas quelque chose de nouveau sans envisager d’exploiter ce qui est déjà disponible et qui peut être mis à profit. Il y a probablement beaucoup d’éléments dans les services, processus, programmes, projets et personnes qui peuvent être utilisés pour créer le résultat souhaité.</a:t>
            </a:r>
          </a:p>
          <a:p>
            <a:pPr algn="just"/>
            <a:r>
              <a:rPr lang="fr-FR" sz="2400" dirty="0">
                <a:latin typeface="Times New Roman" panose="02020603050405020304" pitchFamily="18" charset="0"/>
                <a:cs typeface="Times New Roman" panose="02020603050405020304" pitchFamily="18" charset="0"/>
              </a:rPr>
              <a:t>L’état actuel doit être examiné et observé directement afin de veiller à ce</a:t>
            </a:r>
          </a:p>
          <a:p>
            <a:pPr algn="just"/>
            <a:r>
              <a:rPr lang="fr-FR" sz="2400" dirty="0">
                <a:latin typeface="Times New Roman" panose="02020603050405020304" pitchFamily="18" charset="0"/>
                <a:cs typeface="Times New Roman" panose="02020603050405020304" pitchFamily="18" charset="0"/>
              </a:rPr>
              <a:t>qu’il soit clairement compris.</a:t>
            </a:r>
          </a:p>
        </p:txBody>
      </p:sp>
    </p:spTree>
    <p:extLst>
      <p:ext uri="{BB962C8B-B14F-4D97-AF65-F5344CB8AC3E}">
        <p14:creationId xmlns:p14="http://schemas.microsoft.com/office/powerpoint/2010/main" val="2585463747"/>
      </p:ext>
    </p:extLst>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49</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principes directeurs</a:t>
            </a:r>
          </a:p>
        </p:txBody>
      </p:sp>
      <p:sp>
        <p:nvSpPr>
          <p:cNvPr id="6" name="Rectangle 5"/>
          <p:cNvSpPr/>
          <p:nvPr/>
        </p:nvSpPr>
        <p:spPr>
          <a:xfrm>
            <a:off x="623942" y="1222218"/>
            <a:ext cx="10768406" cy="5632311"/>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3- Progresser par itération avec des retours :</a:t>
            </a:r>
          </a:p>
          <a:p>
            <a:pPr algn="just"/>
            <a:r>
              <a:rPr lang="fr-FR" sz="2400" dirty="0">
                <a:latin typeface="Times New Roman" panose="02020603050405020304" pitchFamily="18" charset="0"/>
                <a:cs typeface="Times New Roman" panose="02020603050405020304" pitchFamily="18" charset="0"/>
              </a:rPr>
              <a:t>Ne tentez pas de tout faire à la fois. Même les initiatives de grande envergure doivent être accomplies de façon itérative. En organisant le travail en parties plus petites et gérables qui peuvent être exécutées et terminées en temps opportun, il est plus facile de mieux cible chaque effort.</a:t>
            </a:r>
          </a:p>
          <a:p>
            <a:pPr algn="just"/>
            <a:r>
              <a:rPr lang="fr-FR" sz="2400" dirty="0">
                <a:latin typeface="Times New Roman" panose="02020603050405020304" pitchFamily="18" charset="0"/>
                <a:cs typeface="Times New Roman" panose="02020603050405020304" pitchFamily="18" charset="0"/>
              </a:rPr>
              <a:t>Utiliser les retours avant, pendant et après chaque itération permettra de s’assurer que les actions sont axées et appropriées, même si les circonstances changent.</a:t>
            </a:r>
          </a:p>
          <a:p>
            <a:pPr algn="just"/>
            <a:r>
              <a:rPr lang="fr-FR" sz="2400" b="1" u="sng" dirty="0">
                <a:latin typeface="Times New Roman" panose="02020603050405020304" pitchFamily="18" charset="0"/>
                <a:cs typeface="Times New Roman" panose="02020603050405020304" pitchFamily="18" charset="0"/>
              </a:rPr>
              <a:t>4- Collaborer et promouvoir la visibilité :</a:t>
            </a:r>
          </a:p>
          <a:p>
            <a:pPr algn="just"/>
            <a:r>
              <a:rPr lang="fr-FR" sz="2400" dirty="0">
                <a:latin typeface="Times New Roman" panose="02020603050405020304" pitchFamily="18" charset="0"/>
                <a:cs typeface="Times New Roman" panose="02020603050405020304" pitchFamily="18" charset="0"/>
              </a:rPr>
              <a:t>Collaborer par-delà les frontières génère des résultats qui suscitent une meilleure adhésion, sont plus pertinents par rapport aux objectifs et accroissent la probabilité de réussite à long terme.</a:t>
            </a:r>
          </a:p>
          <a:p>
            <a:pPr algn="just"/>
            <a:r>
              <a:rPr lang="fr-FR" sz="2400" dirty="0">
                <a:latin typeface="Times New Roman" panose="02020603050405020304" pitchFamily="18" charset="0"/>
                <a:cs typeface="Times New Roman" panose="02020603050405020304" pitchFamily="18" charset="0"/>
              </a:rPr>
              <a:t>L’atteinte des objectifs requiert de l’information, de la compréhension et de la confiance. Le travail et les conséquences doivent être mis en évidence, les motivations cachées doivent être évitées et les informations doivent être partagées dans toute la mesure du possible.</a:t>
            </a:r>
          </a:p>
        </p:txBody>
      </p:sp>
    </p:spTree>
    <p:extLst>
      <p:ext uri="{BB962C8B-B14F-4D97-AF65-F5344CB8AC3E}">
        <p14:creationId xmlns:p14="http://schemas.microsoft.com/office/powerpoint/2010/main" val="1568440951"/>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5</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1- Définition</a:t>
            </a:r>
          </a:p>
        </p:txBody>
      </p:sp>
      <p:sp>
        <p:nvSpPr>
          <p:cNvPr id="6" name="Rectangle 5"/>
          <p:cNvSpPr/>
          <p:nvPr/>
        </p:nvSpPr>
        <p:spPr>
          <a:xfrm>
            <a:off x="1344705" y="1982450"/>
            <a:ext cx="10176735" cy="3046988"/>
          </a:xfrm>
          <a:prstGeom prst="rect">
            <a:avLst/>
          </a:prstGeom>
        </p:spPr>
        <p:txBody>
          <a:bodyPr wrap="square">
            <a:spAutoFit/>
          </a:bodyPr>
          <a:lstStyle/>
          <a:p>
            <a:r>
              <a:rPr lang="fr-FR" sz="2400" b="1" u="sng" dirty="0">
                <a:latin typeface="Times New Roman" panose="02020603050405020304" pitchFamily="18" charset="0"/>
                <a:cs typeface="Times New Roman" panose="02020603050405020304" pitchFamily="18" charset="0"/>
              </a:rPr>
              <a:t>La valeur</a:t>
            </a:r>
          </a:p>
          <a:p>
            <a:endParaRPr lang="fr-FR" sz="2400" b="1" u="sng"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Bénéfice, utilité et importance perçus d’un élément.</a:t>
            </a:r>
          </a:p>
          <a:p>
            <a:endParaRPr lang="fr-FR" sz="2400" dirty="0">
              <a:latin typeface="Times New Roman" panose="02020603050405020304" pitchFamily="18" charset="0"/>
              <a:cs typeface="Times New Roman" panose="02020603050405020304" pitchFamily="18" charset="0"/>
            </a:endParaRPr>
          </a:p>
          <a:p>
            <a:r>
              <a:rPr lang="fr-FR" sz="2400" dirty="0">
                <a:latin typeface="Times New Roman" panose="02020603050405020304" pitchFamily="18" charset="0"/>
                <a:cs typeface="Times New Roman" panose="02020603050405020304" pitchFamily="18" charset="0"/>
              </a:rPr>
              <a:t>L’objectif d’une organisation est de créer de la valeur pour ses parties prenantes.</a:t>
            </a:r>
          </a:p>
          <a:p>
            <a:endParaRPr lang="fr-FR" sz="2400" dirty="0">
              <a:latin typeface="Times New Roman" panose="02020603050405020304" pitchFamily="18" charset="0"/>
              <a:cs typeface="Times New Roman" panose="02020603050405020304" pitchFamily="18" charset="0"/>
            </a:endParaRPr>
          </a:p>
          <a:p>
            <a:r>
              <a:rPr lang="fr-FR" sz="2400" dirty="0">
                <a:latin typeface="Times New Roman" panose="02020603050405020304" pitchFamily="18" charset="0"/>
                <a:cs typeface="Times New Roman" panose="02020603050405020304" pitchFamily="18" charset="0"/>
              </a:rPr>
              <a:t>Les fournisseurs ne doivent plus définir seuls la valeur pour leurs clients et leurs utilisateurs.</a:t>
            </a:r>
          </a:p>
        </p:txBody>
      </p:sp>
    </p:spTree>
    <p:extLst>
      <p:ext uri="{BB962C8B-B14F-4D97-AF65-F5344CB8AC3E}">
        <p14:creationId xmlns:p14="http://schemas.microsoft.com/office/powerpoint/2010/main" val="4216598353"/>
      </p:ext>
    </p:extLst>
  </p:cSld>
  <p:clrMapOvr>
    <a:masterClrMapping/>
  </p:clrMapOvr>
  <p:transition spd="slow">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50</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principes directeurs</a:t>
            </a:r>
          </a:p>
        </p:txBody>
      </p:sp>
      <p:sp>
        <p:nvSpPr>
          <p:cNvPr id="6" name="Rectangle 5"/>
          <p:cNvSpPr/>
          <p:nvPr/>
        </p:nvSpPr>
        <p:spPr>
          <a:xfrm>
            <a:off x="623942" y="1758004"/>
            <a:ext cx="10768406" cy="3785652"/>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5- Penser et travailler de manière holistique :</a:t>
            </a:r>
          </a:p>
          <a:p>
            <a:pPr algn="just"/>
            <a:r>
              <a:rPr lang="fr-FR" sz="2400" dirty="0">
                <a:latin typeface="Times New Roman" panose="02020603050405020304" pitchFamily="18" charset="0"/>
                <a:cs typeface="Times New Roman" panose="02020603050405020304" pitchFamily="18" charset="0"/>
              </a:rPr>
              <a:t>Aucun service ou élément utilisé pour fournir un service n’existe en autarcie.</a:t>
            </a:r>
          </a:p>
          <a:p>
            <a:pPr algn="just"/>
            <a:r>
              <a:rPr lang="fr-FR" sz="2400" dirty="0">
                <a:latin typeface="Times New Roman" panose="02020603050405020304" pitchFamily="18" charset="0"/>
                <a:cs typeface="Times New Roman" panose="02020603050405020304" pitchFamily="18" charset="0"/>
              </a:rPr>
              <a:t>Les résultats atteints par le fournisseur de services et le consommateur de service seront menacés jusqu’au ce que l’organisation travaille sur le service en le considérant comme un « tout » et non juste comme la somme de ses parties.</a:t>
            </a:r>
          </a:p>
          <a:p>
            <a:pPr algn="just"/>
            <a:r>
              <a:rPr lang="fr-FR" sz="2400" dirty="0">
                <a:latin typeface="Times New Roman" panose="02020603050405020304" pitchFamily="18" charset="0"/>
                <a:cs typeface="Times New Roman" panose="02020603050405020304" pitchFamily="18" charset="0"/>
              </a:rPr>
              <a:t>Les résultats sont délivrés aux clients internes et externes grâce à un management à la fois efficace et efficient mais aussi grâce à l’intégration des informations, des technologies, des organisations, des personnes, des pratiques, des partenaires et des accords. Tous devant être coordonnés pour produire des solutions utilisables capables de fournir les résultats attendus.</a:t>
            </a:r>
          </a:p>
        </p:txBody>
      </p:sp>
    </p:spTree>
    <p:extLst>
      <p:ext uri="{BB962C8B-B14F-4D97-AF65-F5344CB8AC3E}">
        <p14:creationId xmlns:p14="http://schemas.microsoft.com/office/powerpoint/2010/main" val="2680257774"/>
      </p:ext>
    </p:extLst>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51</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principes directeurs</a:t>
            </a:r>
          </a:p>
        </p:txBody>
      </p:sp>
      <p:sp>
        <p:nvSpPr>
          <p:cNvPr id="6" name="Rectangle 5"/>
          <p:cNvSpPr/>
          <p:nvPr/>
        </p:nvSpPr>
        <p:spPr>
          <a:xfrm>
            <a:off x="623942" y="1758004"/>
            <a:ext cx="10768406" cy="3785652"/>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6- Opter pour la simplicité et rester pratique :</a:t>
            </a:r>
          </a:p>
          <a:p>
            <a:pPr algn="just"/>
            <a:r>
              <a:rPr lang="fr-FR" sz="2400" dirty="0">
                <a:latin typeface="Times New Roman" panose="02020603050405020304" pitchFamily="18" charset="0"/>
                <a:cs typeface="Times New Roman" panose="02020603050405020304" pitchFamily="18" charset="0"/>
              </a:rPr>
              <a:t>Si un processus, un service, une action ou une métrique échoue à fournir la valeur ou un résultat utile, alors il faut l’éliminer. Dans un processus ou dans une procédure, utilisez le minimum d’étapes possible pour atteindre l’objectif. Toujours garder à l’esprit le résultat final pour obtenir des solutions pratiques pour fournir les résultats.</a:t>
            </a:r>
          </a:p>
          <a:p>
            <a:pPr algn="just"/>
            <a:r>
              <a:rPr lang="fr-FR" sz="2400" b="1" u="sng" dirty="0">
                <a:latin typeface="Times New Roman" panose="02020603050405020304" pitchFamily="18" charset="0"/>
                <a:cs typeface="Times New Roman" panose="02020603050405020304" pitchFamily="18" charset="0"/>
              </a:rPr>
              <a:t>7- Optimiser et automatiser :</a:t>
            </a:r>
          </a:p>
          <a:p>
            <a:pPr algn="just"/>
            <a:r>
              <a:rPr lang="fr-FR" sz="2400" dirty="0">
                <a:latin typeface="Times New Roman" panose="02020603050405020304" pitchFamily="18" charset="0"/>
                <a:cs typeface="Times New Roman" panose="02020603050405020304" pitchFamily="18" charset="0"/>
              </a:rPr>
              <a:t>Les ressources de tout type, en particulier les RH, devraient être utilisées au mieux. Éliminer tout ce qui est un vrai gaspillage et utiliser la technologie pour obtenir ce qui est possible. Les interventions humaines doivent se limiter uniquement à apporter de la valeur.</a:t>
            </a:r>
          </a:p>
        </p:txBody>
      </p:sp>
    </p:spTree>
    <p:extLst>
      <p:ext uri="{BB962C8B-B14F-4D97-AF65-F5344CB8AC3E}">
        <p14:creationId xmlns:p14="http://schemas.microsoft.com/office/powerpoint/2010/main" val="1841037898"/>
      </p:ext>
    </p:extLst>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52</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principes directeurs/ privilégier la valeur</a:t>
            </a:r>
          </a:p>
        </p:txBody>
      </p:sp>
      <p:sp>
        <p:nvSpPr>
          <p:cNvPr id="6" name="Rectangle 5"/>
          <p:cNvSpPr/>
          <p:nvPr/>
        </p:nvSpPr>
        <p:spPr>
          <a:xfrm>
            <a:off x="623942" y="1986607"/>
            <a:ext cx="10768406" cy="4154984"/>
          </a:xfrm>
          <a:prstGeom prst="rect">
            <a:avLst/>
          </a:prstGeom>
        </p:spPr>
        <p:txBody>
          <a:bodyPr wrap="square">
            <a:spAutoFit/>
          </a:bodyPr>
          <a:lstStyle/>
          <a:p>
            <a:pPr algn="just"/>
            <a:r>
              <a:rPr lang="fr-FR" sz="2400" dirty="0">
                <a:latin typeface="Times New Roman" panose="02020603050405020304" pitchFamily="18" charset="0"/>
                <a:cs typeface="Times New Roman" panose="02020603050405020304" pitchFamily="18" charset="0"/>
              </a:rPr>
              <a:t>Toutes les activités menées par l’organisation doivent revenir, directement ou indirectement, à de la valeur pour elle-même, ses clients et les autres parties prenantes.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Comprendre qui est le consommateur,</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Comprendre où se situe la valeur pour le consommateur  :</a:t>
            </a:r>
          </a:p>
          <a:p>
            <a:pPr marL="800100" lvl="1"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Pourquoi le consommateur utilise-t-il les services ?</a:t>
            </a:r>
          </a:p>
          <a:p>
            <a:pPr marL="800100" lvl="1"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À quoi lui servent les services ?</a:t>
            </a:r>
          </a:p>
          <a:p>
            <a:pPr marL="800100" lvl="1"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Comment les services l’aident à atteindre ses objectifs ?</a:t>
            </a:r>
          </a:p>
          <a:p>
            <a:pPr marL="800100" lvl="1"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Quels sont les coûts et les risques impliqués dans le service ?</a:t>
            </a:r>
          </a:p>
          <a:p>
            <a:pPr marL="342900" lvl="1"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Comprendre quelle est la valeur :</a:t>
            </a:r>
          </a:p>
          <a:p>
            <a:pPr marL="800100" lvl="2"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Elle est définie par le besoin du consommateur.</a:t>
            </a:r>
          </a:p>
          <a:p>
            <a:pPr marL="800100" lvl="2"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Elle évolue avec le temps.</a:t>
            </a:r>
          </a:p>
        </p:txBody>
      </p:sp>
    </p:spTree>
    <p:extLst>
      <p:ext uri="{BB962C8B-B14F-4D97-AF65-F5344CB8AC3E}">
        <p14:creationId xmlns:p14="http://schemas.microsoft.com/office/powerpoint/2010/main" val="164752318"/>
      </p:ext>
    </p:extLst>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53</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principes directeurs/ Commencez où vous êtes</a:t>
            </a:r>
          </a:p>
        </p:txBody>
      </p:sp>
      <p:sp>
        <p:nvSpPr>
          <p:cNvPr id="6" name="Rectangle 5"/>
          <p:cNvSpPr/>
          <p:nvPr/>
        </p:nvSpPr>
        <p:spPr>
          <a:xfrm>
            <a:off x="623942" y="1986607"/>
            <a:ext cx="10768406" cy="4154984"/>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Évaluer où vous en êtes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services et les méthodes déjà en place peuvent être mesurées et /ou observées directement pour comprendre l’état actuel et ce qui peut être réutilisé.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Ceux qui auditent ou regardent comment fonctionne un système ne doivent pas avoir peur de le questionner pour le comprendre.</a:t>
            </a:r>
          </a:p>
          <a:p>
            <a:pPr algn="just"/>
            <a:r>
              <a:rPr lang="fr-FR" sz="2400" b="1" u="sng" dirty="0">
                <a:latin typeface="Times New Roman" panose="02020603050405020304" pitchFamily="18" charset="0"/>
                <a:cs typeface="Times New Roman" panose="02020603050405020304" pitchFamily="18" charset="0"/>
              </a:rPr>
              <a:t>Le rôle de la mesure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décisions ne doivent pas être prises en se basant sur du ressenti, mais sur des mesures factuelles.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Attention aux indicateurs « pastèques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loi de </a:t>
            </a:r>
            <a:r>
              <a:rPr lang="fr-FR" sz="2400" dirty="0" err="1">
                <a:latin typeface="Times New Roman" panose="02020603050405020304" pitchFamily="18" charset="0"/>
                <a:cs typeface="Times New Roman" panose="02020603050405020304" pitchFamily="18" charset="0"/>
              </a:rPr>
              <a:t>Goodhart</a:t>
            </a:r>
            <a:r>
              <a:rPr lang="fr-FR" sz="2400" dirty="0">
                <a:latin typeface="Times New Roman" panose="02020603050405020304" pitchFamily="18" charset="0"/>
                <a:cs typeface="Times New Roman" panose="02020603050405020304" pitchFamily="18" charset="0"/>
              </a:rPr>
              <a:t> dit « lorsqu’une mesure devient un objectif, elle cesse d’être une bonne mesure »</a:t>
            </a:r>
          </a:p>
        </p:txBody>
      </p:sp>
    </p:spTree>
    <p:extLst>
      <p:ext uri="{BB962C8B-B14F-4D97-AF65-F5344CB8AC3E}">
        <p14:creationId xmlns:p14="http://schemas.microsoft.com/office/powerpoint/2010/main" val="323516177"/>
      </p:ext>
    </p:extLst>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54</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principes directeurs/ Commencez où vous êtes</a:t>
            </a:r>
          </a:p>
        </p:txBody>
      </p:sp>
      <p:sp>
        <p:nvSpPr>
          <p:cNvPr id="6" name="Rectangle 5"/>
          <p:cNvSpPr/>
          <p:nvPr/>
        </p:nvSpPr>
        <p:spPr>
          <a:xfrm>
            <a:off x="623942" y="1986607"/>
            <a:ext cx="10768406" cy="3785652"/>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Appliquer le principe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Examiner ce qui existe aussi objectivement que possible en utilisant le client ou le résultat souhaité en tant que point de départ.</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Lorsque l’on trouve des exemples de pratiques ou de services réussis dans l’état actuel, il faut déterminer si et comment ceux-ci peuvent être reproduits ou étendus pour atteindre l’état souhaité.</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Appliquer vos compétences en gestion des risques. La réutilisation de pratiques et de processus existants comporte des risques, tels que le fait de persister dans les vieux comportements qui nuisent au service.</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Reconnaissez que, parfois, l’état actuel ne contient rien qui puisse être réutilisé.</a:t>
            </a:r>
          </a:p>
        </p:txBody>
      </p:sp>
    </p:spTree>
    <p:extLst>
      <p:ext uri="{BB962C8B-B14F-4D97-AF65-F5344CB8AC3E}">
        <p14:creationId xmlns:p14="http://schemas.microsoft.com/office/powerpoint/2010/main" val="4059979722"/>
      </p:ext>
    </p:extLst>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55</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principes directeurs/ Avancer par itération avec des retours</a:t>
            </a:r>
          </a:p>
        </p:txBody>
      </p:sp>
      <p:sp>
        <p:nvSpPr>
          <p:cNvPr id="6" name="Rectangle 5"/>
          <p:cNvSpPr/>
          <p:nvPr/>
        </p:nvSpPr>
        <p:spPr>
          <a:xfrm>
            <a:off x="623942" y="1986607"/>
            <a:ext cx="10768406" cy="4524315"/>
          </a:xfrm>
          <a:prstGeom prst="rect">
            <a:avLst/>
          </a:prstGeom>
        </p:spPr>
        <p:txBody>
          <a:bodyPr wrap="square">
            <a:spAutoFit/>
          </a:bodyPr>
          <a:lstStyle/>
          <a:p>
            <a:pPr algn="just"/>
            <a:r>
              <a:rPr lang="fr-FR" sz="2400" dirty="0">
                <a:latin typeface="Times New Roman" panose="02020603050405020304" pitchFamily="18" charset="0"/>
                <a:cs typeface="Times New Roman" panose="02020603050405020304" pitchFamily="18" charset="0"/>
              </a:rPr>
              <a:t>Résistez à la tentation de tout faire en même temps. </a:t>
            </a:r>
          </a:p>
          <a:p>
            <a:pPr algn="just"/>
            <a:r>
              <a:rPr lang="fr-FR" sz="2400" dirty="0">
                <a:latin typeface="Times New Roman" panose="02020603050405020304" pitchFamily="18" charset="0"/>
                <a:cs typeface="Times New Roman" panose="02020603050405020304" pitchFamily="18" charset="0"/>
              </a:rPr>
              <a:t>Même les initiatives de grande envergure doivent être accomplies de façon itérative. En organisant le travail en parties plus petites et gérables qui peuvent être exécutées et terminées dans un délai convenable.</a:t>
            </a:r>
          </a:p>
          <a:p>
            <a:pPr algn="just"/>
            <a:r>
              <a:rPr lang="fr-FR" sz="2400" dirty="0">
                <a:latin typeface="Times New Roman" panose="02020603050405020304" pitchFamily="18" charset="0"/>
                <a:cs typeface="Times New Roman" panose="02020603050405020304" pitchFamily="18" charset="0"/>
              </a:rPr>
              <a:t>L’accent mis sur chaque petite amélioration est plus précis et plus facile à maintenir.</a:t>
            </a:r>
          </a:p>
          <a:p>
            <a:pPr algn="just"/>
            <a:endParaRPr lang="fr-FR" sz="2400"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Des mécanismes de retours bien construits facilitent une meilleure compréhension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De la perception de l’utilisateur final et du client quand à la valeur créée,</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De l’efficience et de l’efficacité des activités de la chaîne de valeur,</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De l’efficacité de la gouvernance des services, ainsi que des contrôles de gestion,</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Des interfaces entre l’organisation et son réseau de partenaires et de fournisseurs,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De la demande pour les produits et les services.</a:t>
            </a:r>
          </a:p>
        </p:txBody>
      </p:sp>
    </p:spTree>
    <p:extLst>
      <p:ext uri="{BB962C8B-B14F-4D97-AF65-F5344CB8AC3E}">
        <p14:creationId xmlns:p14="http://schemas.microsoft.com/office/powerpoint/2010/main" val="3773332844"/>
      </p:ext>
    </p:extLst>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56</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principes directeurs/ Avancer par itération avec des retours</a:t>
            </a:r>
          </a:p>
        </p:txBody>
      </p:sp>
      <p:sp>
        <p:nvSpPr>
          <p:cNvPr id="6" name="Rectangle 5"/>
          <p:cNvSpPr/>
          <p:nvPr/>
        </p:nvSpPr>
        <p:spPr>
          <a:xfrm>
            <a:off x="623942" y="1986607"/>
            <a:ext cx="10768406" cy="2677656"/>
          </a:xfrm>
          <a:prstGeom prst="rect">
            <a:avLst/>
          </a:prstGeom>
        </p:spPr>
        <p:txBody>
          <a:bodyPr wrap="square">
            <a:spAutoFit/>
          </a:bodyPr>
          <a:lstStyle/>
          <a:p>
            <a:pPr algn="just"/>
            <a:r>
              <a:rPr lang="fr-FR" sz="2400" dirty="0">
                <a:latin typeface="Times New Roman" panose="02020603050405020304" pitchFamily="18" charset="0"/>
                <a:cs typeface="Times New Roman" panose="02020603050405020304" pitchFamily="18" charset="0"/>
              </a:rPr>
              <a:t>Travailler dans un bloc de temps avec ces boucles des retours intégrées dans le processus permet :</a:t>
            </a:r>
          </a:p>
          <a:p>
            <a:pPr algn="just"/>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D’obtenir une meilleure flexibilité,</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D’apporter des réponses plus rapides au client et aux besoins du business,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De découvrir et de réagir plus tôt en cas de défaillance,</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D’obtenir une amélioration globale de la qualité.</a:t>
            </a:r>
          </a:p>
        </p:txBody>
      </p:sp>
    </p:spTree>
    <p:extLst>
      <p:ext uri="{BB962C8B-B14F-4D97-AF65-F5344CB8AC3E}">
        <p14:creationId xmlns:p14="http://schemas.microsoft.com/office/powerpoint/2010/main" val="841916900"/>
      </p:ext>
    </p:extLst>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57</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principes directeurs/ Avancer par itération avec des retours</a:t>
            </a:r>
          </a:p>
        </p:txBody>
      </p:sp>
      <p:sp>
        <p:nvSpPr>
          <p:cNvPr id="6" name="Rectangle 5"/>
          <p:cNvSpPr/>
          <p:nvPr/>
        </p:nvSpPr>
        <p:spPr>
          <a:xfrm>
            <a:off x="623942" y="1986607"/>
            <a:ext cx="10768406" cy="2677656"/>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Appliquer le principe :</a:t>
            </a:r>
          </a:p>
          <a:p>
            <a:pPr algn="just"/>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Comprendre la situation globale, mais faire quelque chose</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L’écosystème est en constante évolution, les retours sont donc essentiels</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Rapidité ne signifie pas incomplet.</a:t>
            </a:r>
          </a:p>
        </p:txBody>
      </p:sp>
    </p:spTree>
    <p:extLst>
      <p:ext uri="{BB962C8B-B14F-4D97-AF65-F5344CB8AC3E}">
        <p14:creationId xmlns:p14="http://schemas.microsoft.com/office/powerpoint/2010/main" val="1068512745"/>
      </p:ext>
    </p:extLst>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58</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principes directeurs/ Collaborer et promouvoir la visibilité</a:t>
            </a:r>
          </a:p>
        </p:txBody>
      </p:sp>
      <p:sp>
        <p:nvSpPr>
          <p:cNvPr id="7" name="Rectangle 6">
            <a:extLst>
              <a:ext uri="{FF2B5EF4-FFF2-40B4-BE49-F238E27FC236}">
                <a16:creationId xmlns:a16="http://schemas.microsoft.com/office/drawing/2014/main" id="{77297237-9A10-448D-9150-F274B0B17D3D}"/>
              </a:ext>
            </a:extLst>
          </p:cNvPr>
          <p:cNvSpPr/>
          <p:nvPr/>
        </p:nvSpPr>
        <p:spPr>
          <a:xfrm>
            <a:off x="623942" y="1986607"/>
            <a:ext cx="10768406" cy="4154984"/>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Principe :</a:t>
            </a:r>
          </a:p>
          <a:p>
            <a:pPr algn="just"/>
            <a:endParaRPr lang="fr-FR" sz="2400" b="1" u="sng"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Lorsque les initiatives impliquent les bonnes </a:t>
            </a:r>
            <a:r>
              <a:rPr lang="fr-FR" sz="2400" dirty="0" err="1">
                <a:latin typeface="Times New Roman" panose="02020603050405020304" pitchFamily="18" charset="0"/>
                <a:cs typeface="Times New Roman" panose="02020603050405020304" pitchFamily="18" charset="0"/>
              </a:rPr>
              <a:t>personnesavec</a:t>
            </a:r>
            <a:r>
              <a:rPr lang="fr-FR" sz="2400" dirty="0">
                <a:latin typeface="Times New Roman" panose="02020603050405020304" pitchFamily="18" charset="0"/>
                <a:cs typeface="Times New Roman" panose="02020603050405020304" pitchFamily="18" charset="0"/>
              </a:rPr>
              <a:t> les rôles appropriés, les efforts bénéficient :</a:t>
            </a:r>
          </a:p>
          <a:p>
            <a:pPr algn="just"/>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d’une meilleure adhésion,</a:t>
            </a:r>
          </a:p>
          <a:p>
            <a:pPr algn="just"/>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d’une plus grande pertinence (car de meilleures informations sont disponibles pour les prises de décision),</a:t>
            </a:r>
          </a:p>
          <a:p>
            <a:pPr algn="just"/>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d’une probabilité accrue de succès à long terme.</a:t>
            </a:r>
          </a:p>
        </p:txBody>
      </p:sp>
    </p:spTree>
    <p:extLst>
      <p:ext uri="{BB962C8B-B14F-4D97-AF65-F5344CB8AC3E}">
        <p14:creationId xmlns:p14="http://schemas.microsoft.com/office/powerpoint/2010/main" val="806286275"/>
      </p:ext>
    </p:extLst>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59</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principes directeurs/ Collaborer et promouvoir la visibilité</a:t>
            </a:r>
          </a:p>
        </p:txBody>
      </p:sp>
      <p:sp>
        <p:nvSpPr>
          <p:cNvPr id="7" name="Rectangle 6">
            <a:extLst>
              <a:ext uri="{FF2B5EF4-FFF2-40B4-BE49-F238E27FC236}">
                <a16:creationId xmlns:a16="http://schemas.microsoft.com/office/drawing/2014/main" id="{77297237-9A10-448D-9150-F274B0B17D3D}"/>
              </a:ext>
            </a:extLst>
          </p:cNvPr>
          <p:cNvSpPr/>
          <p:nvPr/>
        </p:nvSpPr>
        <p:spPr>
          <a:xfrm>
            <a:off x="623942" y="1986607"/>
            <a:ext cx="10768406" cy="4154984"/>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Avec qui collaborer :</a:t>
            </a:r>
          </a:p>
          <a:p>
            <a:pPr algn="just"/>
            <a:endParaRPr lang="fr-FR" sz="2400" b="1" u="sng"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développeurs, avec d’autres équipes (par exemple le centre de services),</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fournisseurs avec les clients au travers de brainstorming,</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communication pour l’amélioration.</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Souvent réalisé sous la forme de retours ou d’ateliers.</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Augmenter l’urgence grâce à la visibilité.</a:t>
            </a:r>
          </a:p>
        </p:txBody>
      </p:sp>
    </p:spTree>
    <p:extLst>
      <p:ext uri="{BB962C8B-B14F-4D97-AF65-F5344CB8AC3E}">
        <p14:creationId xmlns:p14="http://schemas.microsoft.com/office/powerpoint/2010/main" val="621049707"/>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6</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2 - La </a:t>
            </a:r>
            <a:r>
              <a:rPr lang="fr-FR" sz="4800" dirty="0" err="1">
                <a:effectLst>
                  <a:reflection blurRad="6350" stA="55000" endA="300" endPos="45500" dir="5400000" sy="-100000" algn="bl" rotWithShape="0"/>
                </a:effectLst>
              </a:rPr>
              <a:t>co-création</a:t>
            </a:r>
            <a:r>
              <a:rPr lang="fr-FR" sz="4800" dirty="0">
                <a:effectLst>
                  <a:reflection blurRad="6350" stA="55000" endA="300" endPos="45500" dir="5400000" sy="-100000" algn="bl" rotWithShape="0"/>
                </a:effectLst>
              </a:rPr>
              <a:t> de la valeur</a:t>
            </a:r>
          </a:p>
        </p:txBody>
      </p:sp>
      <p:sp>
        <p:nvSpPr>
          <p:cNvPr id="6" name="Rectangle 5"/>
          <p:cNvSpPr/>
          <p:nvPr/>
        </p:nvSpPr>
        <p:spPr>
          <a:xfrm>
            <a:off x="666973" y="1624284"/>
            <a:ext cx="10768406" cy="4524315"/>
          </a:xfrm>
          <a:prstGeom prst="rect">
            <a:avLst/>
          </a:prstGeom>
        </p:spPr>
        <p:txBody>
          <a:bodyPr wrap="square">
            <a:spAutoFit/>
          </a:bodyPr>
          <a:lstStyle/>
          <a:p>
            <a:pPr algn="ctr"/>
            <a:r>
              <a:rPr lang="fr-FR" sz="2400" b="1" u="sng" dirty="0">
                <a:latin typeface="Times New Roman" panose="02020603050405020304" pitchFamily="18" charset="0"/>
                <a:cs typeface="Times New Roman" panose="02020603050405020304" pitchFamily="18" charset="0"/>
              </a:rPr>
              <a:t>Avant</a:t>
            </a:r>
          </a:p>
          <a:p>
            <a:pPr algn="ctr"/>
            <a:endParaRPr lang="fr-FR" sz="2400" b="1" u="sng"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organisations se considéraient comme des « fournisseurs de service »</a:t>
            </a:r>
          </a:p>
          <a:p>
            <a:pPr marL="342900" indent="-342900">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relation entre le fournisseur de service et le client du service est unidirectionnelle et distante.</a:t>
            </a:r>
          </a:p>
          <a:p>
            <a:pPr marL="342900" indent="-342900">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 fournisseur délivre les services et le client reçoit la valeur. Le client ne joue pas de rôle particulier dans la création de cette valeur.</a:t>
            </a:r>
          </a:p>
          <a:p>
            <a:pPr marL="342900" indent="-342900">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Cette approche échoue dans la prise en considération des relations et les interdépendances très complexes pouvant exister.</a:t>
            </a:r>
          </a:p>
        </p:txBody>
      </p:sp>
    </p:spTree>
    <p:extLst>
      <p:ext uri="{BB962C8B-B14F-4D97-AF65-F5344CB8AC3E}">
        <p14:creationId xmlns:p14="http://schemas.microsoft.com/office/powerpoint/2010/main" val="875980094"/>
      </p:ext>
    </p:extLst>
  </p:cSld>
  <p:clrMapOvr>
    <a:masterClrMapping/>
  </p:clrMapOvr>
  <p:transition spd="slow">
    <p:cove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60</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principes directeurs/ Collaborer et promouvoir la visibilité</a:t>
            </a:r>
          </a:p>
        </p:txBody>
      </p:sp>
      <p:sp>
        <p:nvSpPr>
          <p:cNvPr id="7" name="Rectangle 6">
            <a:extLst>
              <a:ext uri="{FF2B5EF4-FFF2-40B4-BE49-F238E27FC236}">
                <a16:creationId xmlns:a16="http://schemas.microsoft.com/office/drawing/2014/main" id="{77297237-9A10-448D-9150-F274B0B17D3D}"/>
              </a:ext>
            </a:extLst>
          </p:cNvPr>
          <p:cNvSpPr/>
          <p:nvPr/>
        </p:nvSpPr>
        <p:spPr>
          <a:xfrm>
            <a:off x="623941" y="1986607"/>
            <a:ext cx="11016123" cy="3416320"/>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La visibilité du travail augmente la prise de décision et l’efficacité des opérations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Comprendre les flux de travail en cours,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Identifier les goulots d’étranglement autant que les surcapacités,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Révéler les gaspillages,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Collaborer ne veut pas dire « trouver un consensus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Communiquer de manière à être entendu par la cible,</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décisions ne peuvent être prises qu’en s’appuyant sur des données visibles.</a:t>
            </a:r>
          </a:p>
          <a:p>
            <a:pPr algn="just"/>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5251621"/>
      </p:ext>
    </p:extLst>
  </p:cSld>
  <p:clrMapOvr>
    <a:masterClrMapping/>
  </p:clrMapOvr>
  <p:transition spd="slow">
    <p:cov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61</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principes directeurs/ Penser et travailler de manière holistique</a:t>
            </a:r>
          </a:p>
        </p:txBody>
      </p:sp>
      <p:sp>
        <p:nvSpPr>
          <p:cNvPr id="7" name="Rectangle 6">
            <a:extLst>
              <a:ext uri="{FF2B5EF4-FFF2-40B4-BE49-F238E27FC236}">
                <a16:creationId xmlns:a16="http://schemas.microsoft.com/office/drawing/2014/main" id="{77297237-9A10-448D-9150-F274B0B17D3D}"/>
              </a:ext>
            </a:extLst>
          </p:cNvPr>
          <p:cNvSpPr/>
          <p:nvPr/>
        </p:nvSpPr>
        <p:spPr>
          <a:xfrm>
            <a:off x="623941" y="1912465"/>
            <a:ext cx="11016123" cy="4524315"/>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Principe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Aucun service, pratique, processus, département ou fournisseur n’existe en autarcie. Les livrables que l’organisation fournit à elle-même, à ses clients et ses autres parties prenantes, en pâtiront à moins de se mettre à travailler de manière intégrée pour gérer les activités comme un ensemble plutôt que comme une somme de composants.</a:t>
            </a:r>
          </a:p>
          <a:p>
            <a:pPr algn="just"/>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Toutes les activités de l’organisation devraient être focalisées sur la fourniture de la valeur.</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Avoir une approche holistique de la gestion des services inclut une compréhension de la manière dont les différentes parties de l’organisation travaillent ensemble  de manière intégrée.</a:t>
            </a:r>
          </a:p>
        </p:txBody>
      </p:sp>
    </p:spTree>
    <p:extLst>
      <p:ext uri="{BB962C8B-B14F-4D97-AF65-F5344CB8AC3E}">
        <p14:creationId xmlns:p14="http://schemas.microsoft.com/office/powerpoint/2010/main" val="1236199729"/>
      </p:ext>
    </p:extLst>
  </p:cSld>
  <p:clrMapOvr>
    <a:masterClrMapping/>
  </p:clrMapOvr>
  <p:transition spd="slow">
    <p:cove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62</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principes directeurs/ Penser et travailler de manière holistique</a:t>
            </a:r>
          </a:p>
        </p:txBody>
      </p:sp>
      <p:sp>
        <p:nvSpPr>
          <p:cNvPr id="7" name="Rectangle 6">
            <a:extLst>
              <a:ext uri="{FF2B5EF4-FFF2-40B4-BE49-F238E27FC236}">
                <a16:creationId xmlns:a16="http://schemas.microsoft.com/office/drawing/2014/main" id="{77297237-9A10-448D-9150-F274B0B17D3D}"/>
              </a:ext>
            </a:extLst>
          </p:cNvPr>
          <p:cNvSpPr/>
          <p:nvPr/>
        </p:nvSpPr>
        <p:spPr>
          <a:xfrm>
            <a:off x="623941" y="1912465"/>
            <a:ext cx="11016123" cy="3785652"/>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Appliquer le principe :</a:t>
            </a:r>
          </a:p>
          <a:p>
            <a:pPr algn="just"/>
            <a:endParaRPr lang="fr-FR" sz="2400" b="1" u="sng"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Reconnaitre la complexité des systèmes,</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collaboration est un élément clé pour penser et travailler de façon holistique,</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 cas échéant, rechercher des tendances dans les besoins des éléments du systèmes et les interactions entre ces éléments,</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L’automatisation peut faciliter le travail holistique.</a:t>
            </a:r>
          </a:p>
        </p:txBody>
      </p:sp>
    </p:spTree>
    <p:extLst>
      <p:ext uri="{BB962C8B-B14F-4D97-AF65-F5344CB8AC3E}">
        <p14:creationId xmlns:p14="http://schemas.microsoft.com/office/powerpoint/2010/main" val="2273216644"/>
      </p:ext>
    </p:extLst>
  </p:cSld>
  <p:clrMapOvr>
    <a:masterClrMapping/>
  </p:clrMapOvr>
  <p:transition spd="slow">
    <p:cove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63</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principes directeurs/ Opter pour la simplicité et rester pratique</a:t>
            </a:r>
          </a:p>
        </p:txBody>
      </p:sp>
      <p:sp>
        <p:nvSpPr>
          <p:cNvPr id="7" name="Rectangle 6">
            <a:extLst>
              <a:ext uri="{FF2B5EF4-FFF2-40B4-BE49-F238E27FC236}">
                <a16:creationId xmlns:a16="http://schemas.microsoft.com/office/drawing/2014/main" id="{77297237-9A10-448D-9150-F274B0B17D3D}"/>
              </a:ext>
            </a:extLst>
          </p:cNvPr>
          <p:cNvSpPr/>
          <p:nvPr/>
        </p:nvSpPr>
        <p:spPr>
          <a:xfrm>
            <a:off x="623941" y="1912465"/>
            <a:ext cx="11016123" cy="4154984"/>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Principe :</a:t>
            </a:r>
          </a:p>
          <a:p>
            <a:pPr algn="just"/>
            <a:endParaRPr lang="fr-FR" sz="2400" b="1" u="sng"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Toujours utiliser le minimum d’étapes possible pour atteindre un objectif. La pensée basée sur les résultats doit être utilisée pour produire des solutions pratiques fournissant des résultats ayant de la valeur. Si un processus, service, action ou métrique échoue à fournir la valeur ou à produire un résultat, alors il faut le supprimer.</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Même s’il peut sembler évident, ce principe est fréquemment ignoré, ayant pour effet un empilement de méthodes complexes et de travail qui ne va que rarement maximiser le résultat et minimiser les coûts.</a:t>
            </a:r>
          </a:p>
        </p:txBody>
      </p:sp>
    </p:spTree>
    <p:extLst>
      <p:ext uri="{BB962C8B-B14F-4D97-AF65-F5344CB8AC3E}">
        <p14:creationId xmlns:p14="http://schemas.microsoft.com/office/powerpoint/2010/main" val="822454340"/>
      </p:ext>
    </p:extLst>
  </p:cSld>
  <p:clrMapOvr>
    <a:masterClrMapping/>
  </p:clrMapOvr>
  <p:transition spd="slow">
    <p:cove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64</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principes directeurs/ Opter pour la simplicité et rester pratique</a:t>
            </a:r>
          </a:p>
        </p:txBody>
      </p:sp>
      <p:sp>
        <p:nvSpPr>
          <p:cNvPr id="7" name="Rectangle 6">
            <a:extLst>
              <a:ext uri="{FF2B5EF4-FFF2-40B4-BE49-F238E27FC236}">
                <a16:creationId xmlns:a16="http://schemas.microsoft.com/office/drawing/2014/main" id="{77297237-9A10-448D-9150-F274B0B17D3D}"/>
              </a:ext>
            </a:extLst>
          </p:cNvPr>
          <p:cNvSpPr/>
          <p:nvPr/>
        </p:nvSpPr>
        <p:spPr>
          <a:xfrm>
            <a:off x="623941" y="2011321"/>
            <a:ext cx="11016123" cy="3046988"/>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Déterminer ce qu’il faut garder :</a:t>
            </a:r>
          </a:p>
          <a:p>
            <a:pPr algn="just"/>
            <a:endParaRPr lang="fr-FR" sz="2400" b="1" u="sng"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Il est plus efficace de commencer avec une approche partielle que complète.</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algn="just"/>
            <a:r>
              <a:rPr lang="fr-FR" sz="2400" b="1" u="sng" dirty="0">
                <a:latin typeface="Times New Roman" panose="02020603050405020304" pitchFamily="18" charset="0"/>
                <a:cs typeface="Times New Roman" panose="02020603050405020304" pitchFamily="18" charset="0"/>
              </a:rPr>
              <a:t>Les objectifs conflictuels :</a:t>
            </a:r>
          </a:p>
          <a:p>
            <a:pPr algn="just"/>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Il faut se méfier des objectifs opposés, par exemple lorsque le management désire beaucoup de données alors qu’elles doivent être saisies à la main.</a:t>
            </a:r>
          </a:p>
        </p:txBody>
      </p:sp>
    </p:spTree>
    <p:extLst>
      <p:ext uri="{BB962C8B-B14F-4D97-AF65-F5344CB8AC3E}">
        <p14:creationId xmlns:p14="http://schemas.microsoft.com/office/powerpoint/2010/main" val="4256895726"/>
      </p:ext>
    </p:extLst>
  </p:cSld>
  <p:clrMapOvr>
    <a:masterClrMapping/>
  </p:clrMapOvr>
  <p:transition spd="slow">
    <p:cove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65</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principes directeurs/ Opter pour la simplicité et rester pratique</a:t>
            </a:r>
          </a:p>
        </p:txBody>
      </p:sp>
      <p:sp>
        <p:nvSpPr>
          <p:cNvPr id="7" name="Rectangle 6">
            <a:extLst>
              <a:ext uri="{FF2B5EF4-FFF2-40B4-BE49-F238E27FC236}">
                <a16:creationId xmlns:a16="http://schemas.microsoft.com/office/drawing/2014/main" id="{77297237-9A10-448D-9150-F274B0B17D3D}"/>
              </a:ext>
            </a:extLst>
          </p:cNvPr>
          <p:cNvSpPr/>
          <p:nvPr/>
        </p:nvSpPr>
        <p:spPr>
          <a:xfrm>
            <a:off x="623941" y="2011321"/>
            <a:ext cx="11016123" cy="3046988"/>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Appliquer le principe :</a:t>
            </a:r>
          </a:p>
          <a:p>
            <a:pPr algn="just"/>
            <a:endParaRPr lang="fr-FR" sz="2400" b="1" u="sng"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S’assurer de la valeur (partout),</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simplicité est la sophistication ultime,</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Faire moins de choses, mais les faire mieux,</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Respecter le temps des personnes impliquées,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Plus c’est facile à comprendre, plus il est facile d’y adhérer,</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simplicité est le meilleur chemin menant à des victoires rapides.</a:t>
            </a:r>
          </a:p>
        </p:txBody>
      </p:sp>
    </p:spTree>
    <p:extLst>
      <p:ext uri="{BB962C8B-B14F-4D97-AF65-F5344CB8AC3E}">
        <p14:creationId xmlns:p14="http://schemas.microsoft.com/office/powerpoint/2010/main" val="1271316541"/>
      </p:ext>
    </p:extLst>
  </p:cSld>
  <p:clrMapOvr>
    <a:masterClrMapping/>
  </p:clrMapOvr>
  <p:transition spd="slow">
    <p:cove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66</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principes directeurs/ Optimiser et automatiser</a:t>
            </a:r>
          </a:p>
        </p:txBody>
      </p:sp>
      <p:sp>
        <p:nvSpPr>
          <p:cNvPr id="7" name="Rectangle 6">
            <a:extLst>
              <a:ext uri="{FF2B5EF4-FFF2-40B4-BE49-F238E27FC236}">
                <a16:creationId xmlns:a16="http://schemas.microsoft.com/office/drawing/2014/main" id="{77297237-9A10-448D-9150-F274B0B17D3D}"/>
              </a:ext>
            </a:extLst>
          </p:cNvPr>
          <p:cNvSpPr/>
          <p:nvPr/>
        </p:nvSpPr>
        <p:spPr>
          <a:xfrm>
            <a:off x="623941" y="2011321"/>
            <a:ext cx="11016123" cy="4154984"/>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Principe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organisations doivent maximiser la valeur de travail réalisé par des humains ou des ressources techniques. Le modèle à 4 dimensions apporte une vue holistique des différentes contraintes et autres domaines devant être pris en compte lors de la conception, de la gestion ou de l’exploitation.</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technologie peut aider les organisations à grandir en gérant les tâches fréquentes et répétitives, permettant aux ressources humaines d’être utilisées pour des prises de décision plus complexes.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Toutefois, il ne faut pas se reposer entièrement sur la technologie sans aucune intervention humaine, car dans ce cas on assiste à une augmentation des coûts et une perte de résilience.</a:t>
            </a:r>
          </a:p>
        </p:txBody>
      </p:sp>
    </p:spTree>
    <p:extLst>
      <p:ext uri="{BB962C8B-B14F-4D97-AF65-F5344CB8AC3E}">
        <p14:creationId xmlns:p14="http://schemas.microsoft.com/office/powerpoint/2010/main" val="3886321500"/>
      </p:ext>
    </p:extLst>
  </p:cSld>
  <p:clrMapOvr>
    <a:masterClrMapping/>
  </p:clrMapOvr>
  <p:transition spd="slow">
    <p:cove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67</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principes directeurs/ Optimiser et automatiser</a:t>
            </a:r>
          </a:p>
        </p:txBody>
      </p:sp>
      <p:sp>
        <p:nvSpPr>
          <p:cNvPr id="7" name="Rectangle 6">
            <a:extLst>
              <a:ext uri="{FF2B5EF4-FFF2-40B4-BE49-F238E27FC236}">
                <a16:creationId xmlns:a16="http://schemas.microsoft.com/office/drawing/2014/main" id="{77297237-9A10-448D-9150-F274B0B17D3D}"/>
              </a:ext>
            </a:extLst>
          </p:cNvPr>
          <p:cNvSpPr/>
          <p:nvPr/>
        </p:nvSpPr>
        <p:spPr>
          <a:xfrm>
            <a:off x="623941" y="2011321"/>
            <a:ext cx="11016123" cy="4154984"/>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Les étapes de l’optimisation :</a:t>
            </a:r>
          </a:p>
          <a:p>
            <a:pPr algn="just"/>
            <a:endParaRPr lang="fr-FR" sz="2400" b="1" u="sng"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Comprendre et s’accorder sur le contexte d’optimisation proposée,</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Évaluer l’état actuel de l’optimisation proposée,</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Définir les états futurs et les priorités de l’organisation,</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Exécuter les améliorations de manière itérative,</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Continuellement, surveillez l’impact de l’optimisation.</a:t>
            </a:r>
          </a:p>
        </p:txBody>
      </p:sp>
    </p:spTree>
    <p:extLst>
      <p:ext uri="{BB962C8B-B14F-4D97-AF65-F5344CB8AC3E}">
        <p14:creationId xmlns:p14="http://schemas.microsoft.com/office/powerpoint/2010/main" val="3761607702"/>
      </p:ext>
    </p:extLst>
  </p:cSld>
  <p:clrMapOvr>
    <a:masterClrMapping/>
  </p:clrMapOvr>
  <p:transition spd="slow">
    <p:cove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68</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principes directeurs/ Optimiser et automatiser</a:t>
            </a:r>
          </a:p>
        </p:txBody>
      </p:sp>
      <p:sp>
        <p:nvSpPr>
          <p:cNvPr id="7" name="Rectangle 6">
            <a:extLst>
              <a:ext uri="{FF2B5EF4-FFF2-40B4-BE49-F238E27FC236}">
                <a16:creationId xmlns:a16="http://schemas.microsoft.com/office/drawing/2014/main" id="{77297237-9A10-448D-9150-F274B0B17D3D}"/>
              </a:ext>
            </a:extLst>
          </p:cNvPr>
          <p:cNvSpPr/>
          <p:nvPr/>
        </p:nvSpPr>
        <p:spPr>
          <a:xfrm>
            <a:off x="623941" y="2011321"/>
            <a:ext cx="11016123" cy="4154984"/>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Utiliser l’automatisation :</a:t>
            </a:r>
          </a:p>
          <a:p>
            <a:pPr algn="just"/>
            <a:endParaRPr lang="fr-FR" sz="2400" b="1" u="sng"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Simplifier et optimiser avant d’automatiser,</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Définir les métriques.</a:t>
            </a:r>
          </a:p>
          <a:p>
            <a:pPr algn="just"/>
            <a:endParaRPr lang="fr-FR" sz="2400"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Utiliser les autres principes directeurs lorsque celui-ci est mis en œuvre : </a:t>
            </a:r>
          </a:p>
          <a:p>
            <a:pPr algn="just"/>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Progresser itérativement avec des retours,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Rester simple et pratique,</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Se focaliser sur la valeur,</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Commencez où vous vous trouvez.</a:t>
            </a:r>
          </a:p>
        </p:txBody>
      </p:sp>
    </p:spTree>
    <p:extLst>
      <p:ext uri="{BB962C8B-B14F-4D97-AF65-F5344CB8AC3E}">
        <p14:creationId xmlns:p14="http://schemas.microsoft.com/office/powerpoint/2010/main" val="2361653987"/>
      </p:ext>
    </p:extLst>
  </p:cSld>
  <p:clrMapOvr>
    <a:masterClrMapping/>
  </p:clrMapOvr>
  <p:transition spd="slow">
    <p:cove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69</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La Chaine des Valeurs de Service</a:t>
            </a:r>
          </a:p>
        </p:txBody>
      </p:sp>
      <p:sp>
        <p:nvSpPr>
          <p:cNvPr id="7" name="Rectangle 6">
            <a:extLst>
              <a:ext uri="{FF2B5EF4-FFF2-40B4-BE49-F238E27FC236}">
                <a16:creationId xmlns:a16="http://schemas.microsoft.com/office/drawing/2014/main" id="{77297237-9A10-448D-9150-F274B0B17D3D}"/>
              </a:ext>
            </a:extLst>
          </p:cNvPr>
          <p:cNvSpPr/>
          <p:nvPr/>
        </p:nvSpPr>
        <p:spPr>
          <a:xfrm>
            <a:off x="623941" y="2011321"/>
            <a:ext cx="11016123" cy="1200329"/>
          </a:xfrm>
          <a:prstGeom prst="rect">
            <a:avLst/>
          </a:prstGeom>
        </p:spPr>
        <p:txBody>
          <a:bodyPr wrap="square">
            <a:spAutoFit/>
          </a:bodyPr>
          <a:lstStyle/>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L’élément central du SVS, permettant de combiner les activités pour former les flux de valeur.</a:t>
            </a:r>
          </a:p>
        </p:txBody>
      </p:sp>
    </p:spTree>
    <p:extLst>
      <p:ext uri="{BB962C8B-B14F-4D97-AF65-F5344CB8AC3E}">
        <p14:creationId xmlns:p14="http://schemas.microsoft.com/office/powerpoint/2010/main" val="818926064"/>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7</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La </a:t>
            </a:r>
            <a:r>
              <a:rPr lang="fr-FR" sz="4800" dirty="0" err="1">
                <a:effectLst>
                  <a:reflection blurRad="6350" stA="55000" endA="300" endPos="45500" dir="5400000" sy="-100000" algn="bl" rotWithShape="0"/>
                </a:effectLst>
              </a:rPr>
              <a:t>co</a:t>
            </a:r>
            <a:r>
              <a:rPr lang="fr-FR" sz="4800" dirty="0">
                <a:effectLst>
                  <a:reflection blurRad="6350" stA="55000" endA="300" endPos="45500" dir="5400000" sy="-100000" algn="bl" rotWithShape="0"/>
                </a:effectLst>
              </a:rPr>
              <a:t>-création de la valeur</a:t>
            </a:r>
          </a:p>
        </p:txBody>
      </p:sp>
      <p:sp>
        <p:nvSpPr>
          <p:cNvPr id="6" name="Rectangle 5"/>
          <p:cNvSpPr/>
          <p:nvPr/>
        </p:nvSpPr>
        <p:spPr>
          <a:xfrm>
            <a:off x="666973" y="2097623"/>
            <a:ext cx="10768406" cy="2677656"/>
          </a:xfrm>
          <a:prstGeom prst="rect">
            <a:avLst/>
          </a:prstGeom>
        </p:spPr>
        <p:txBody>
          <a:bodyPr wrap="square">
            <a:spAutoFit/>
          </a:bodyPr>
          <a:lstStyle/>
          <a:p>
            <a:pPr algn="ctr"/>
            <a:r>
              <a:rPr lang="fr-FR" sz="2400" b="1" u="sng" dirty="0">
                <a:latin typeface="Times New Roman" panose="02020603050405020304" pitchFamily="18" charset="0"/>
                <a:cs typeface="Times New Roman" panose="02020603050405020304" pitchFamily="18" charset="0"/>
              </a:rPr>
              <a:t>Maintenant</a:t>
            </a:r>
          </a:p>
          <a:p>
            <a:pPr algn="ctr"/>
            <a:endParaRPr lang="fr-FR" sz="2400" b="1" u="sng"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De plus en plus d’organisations reconnaissent que la valeur est « cocréée » via une collaboration active entre les fournisseurs et les clients.</a:t>
            </a:r>
          </a:p>
          <a:p>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fournisseurs ne peuvent plus travailler de manière isolée pour définir où se trouve la valeur pour leurs clients ou leurs utilisateurs.</a:t>
            </a:r>
          </a:p>
        </p:txBody>
      </p:sp>
    </p:spTree>
    <p:extLst>
      <p:ext uri="{BB962C8B-B14F-4D97-AF65-F5344CB8AC3E}">
        <p14:creationId xmlns:p14="http://schemas.microsoft.com/office/powerpoint/2010/main" val="1162502052"/>
      </p:ext>
    </p:extLst>
  </p:cSld>
  <p:clrMapOvr>
    <a:masterClrMapping/>
  </p:clrMapOvr>
  <p:transition spd="slow">
    <p:cove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70</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La Chaine des Valeurs de Service/ le SVS et le SVC</a:t>
            </a:r>
          </a:p>
        </p:txBody>
      </p:sp>
      <p:pic>
        <p:nvPicPr>
          <p:cNvPr id="2" name="Image 1">
            <a:extLst>
              <a:ext uri="{FF2B5EF4-FFF2-40B4-BE49-F238E27FC236}">
                <a16:creationId xmlns:a16="http://schemas.microsoft.com/office/drawing/2014/main" id="{59D6468B-43FE-47DD-8BDC-03FA76D592D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533153" y="2444270"/>
            <a:ext cx="7125694" cy="3439005"/>
          </a:xfrm>
          <a:prstGeom prst="rect">
            <a:avLst/>
          </a:prstGeom>
        </p:spPr>
      </p:pic>
    </p:spTree>
    <p:extLst>
      <p:ext uri="{BB962C8B-B14F-4D97-AF65-F5344CB8AC3E}">
        <p14:creationId xmlns:p14="http://schemas.microsoft.com/office/powerpoint/2010/main" val="3108662237"/>
      </p:ext>
    </p:extLst>
  </p:cSld>
  <p:clrMapOvr>
    <a:masterClrMapping/>
  </p:clrMapOvr>
  <p:transition spd="slow">
    <p:cove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71</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La Chaine des Valeurs de Service/ le SVS et le SVC</a:t>
            </a:r>
          </a:p>
        </p:txBody>
      </p:sp>
      <p:pic>
        <p:nvPicPr>
          <p:cNvPr id="3" name="Image 2">
            <a:extLst>
              <a:ext uri="{FF2B5EF4-FFF2-40B4-BE49-F238E27FC236}">
                <a16:creationId xmlns:a16="http://schemas.microsoft.com/office/drawing/2014/main" id="{CFD2A485-D6A2-45B0-A4F3-4C9AD14E198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09443" y="2307384"/>
            <a:ext cx="6373114" cy="3429479"/>
          </a:xfrm>
          <a:prstGeom prst="rect">
            <a:avLst/>
          </a:prstGeom>
        </p:spPr>
      </p:pic>
    </p:spTree>
    <p:extLst>
      <p:ext uri="{BB962C8B-B14F-4D97-AF65-F5344CB8AC3E}">
        <p14:creationId xmlns:p14="http://schemas.microsoft.com/office/powerpoint/2010/main" val="1880609763"/>
      </p:ext>
    </p:extLst>
  </p:cSld>
  <p:clrMapOvr>
    <a:masterClrMapping/>
  </p:clrMapOvr>
  <p:transition spd="slow">
    <p:cove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72</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La Chaine des Valeurs de Service/ le SVS et le SVC</a:t>
            </a:r>
          </a:p>
        </p:txBody>
      </p:sp>
      <p:pic>
        <p:nvPicPr>
          <p:cNvPr id="2" name="Image 1">
            <a:extLst>
              <a:ext uri="{FF2B5EF4-FFF2-40B4-BE49-F238E27FC236}">
                <a16:creationId xmlns:a16="http://schemas.microsoft.com/office/drawing/2014/main" id="{E700C2DE-1CB2-441D-B4D6-D5E930DB5C6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33612" y="2368593"/>
            <a:ext cx="6324776" cy="3879807"/>
          </a:xfrm>
          <a:prstGeom prst="rect">
            <a:avLst/>
          </a:prstGeom>
        </p:spPr>
      </p:pic>
      <p:sp>
        <p:nvSpPr>
          <p:cNvPr id="6" name="Rectangle 5">
            <a:extLst>
              <a:ext uri="{FF2B5EF4-FFF2-40B4-BE49-F238E27FC236}">
                <a16:creationId xmlns:a16="http://schemas.microsoft.com/office/drawing/2014/main" id="{6F9B1055-6B02-47C1-8B6B-D6CAB224B782}"/>
              </a:ext>
            </a:extLst>
          </p:cNvPr>
          <p:cNvSpPr/>
          <p:nvPr/>
        </p:nvSpPr>
        <p:spPr>
          <a:xfrm>
            <a:off x="2218944" y="5114544"/>
            <a:ext cx="7754112" cy="113385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fr-FR" dirty="0">
                <a:solidFill>
                  <a:schemeClr val="tx1"/>
                </a:solidFill>
              </a:rPr>
              <a:t>L’élément central du SVS est la chaine de valeur des services. C’est un modèle opérationnel permettant de décrire les activités clés nécessaires pour répondre à la demande et faciliter la réalisation de la valeur au travers de la création et de la gestion des produits et des services.</a:t>
            </a:r>
          </a:p>
        </p:txBody>
      </p:sp>
      <p:sp>
        <p:nvSpPr>
          <p:cNvPr id="7" name="Bulle narrative : rectangle 6">
            <a:extLst>
              <a:ext uri="{FF2B5EF4-FFF2-40B4-BE49-F238E27FC236}">
                <a16:creationId xmlns:a16="http://schemas.microsoft.com/office/drawing/2014/main" id="{870EB755-9677-4783-8DC7-FC4350AB72EA}"/>
              </a:ext>
            </a:extLst>
          </p:cNvPr>
          <p:cNvSpPr/>
          <p:nvPr/>
        </p:nvSpPr>
        <p:spPr>
          <a:xfrm>
            <a:off x="3566160" y="996696"/>
            <a:ext cx="4562856" cy="1371897"/>
          </a:xfrm>
          <a:prstGeom prst="wedgeRectCallout">
            <a:avLst>
              <a:gd name="adj1" fmla="val 4570"/>
              <a:gd name="adj2" fmla="val 70845"/>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fr-FR" b="1" dirty="0">
                <a:solidFill>
                  <a:schemeClr val="tx1"/>
                </a:solidFill>
              </a:rPr>
              <a:t>Planifier</a:t>
            </a:r>
            <a:r>
              <a:rPr lang="fr-FR" dirty="0">
                <a:solidFill>
                  <a:schemeClr val="tx1"/>
                </a:solidFill>
              </a:rPr>
              <a:t> : assurer une compréhension commune de la vision, de l’état actuel, et une direction d’amélioration pour les quatre dimensions et les produits et services de l’organisation.</a:t>
            </a:r>
          </a:p>
        </p:txBody>
      </p:sp>
      <p:sp>
        <p:nvSpPr>
          <p:cNvPr id="8" name="Bulle narrative : rectangle 7">
            <a:extLst>
              <a:ext uri="{FF2B5EF4-FFF2-40B4-BE49-F238E27FC236}">
                <a16:creationId xmlns:a16="http://schemas.microsoft.com/office/drawing/2014/main" id="{C7C289D9-5808-4D7E-BD29-3AA2BB64EB41}"/>
              </a:ext>
            </a:extLst>
          </p:cNvPr>
          <p:cNvSpPr/>
          <p:nvPr/>
        </p:nvSpPr>
        <p:spPr>
          <a:xfrm>
            <a:off x="2337816" y="4308496"/>
            <a:ext cx="7336536" cy="903282"/>
          </a:xfrm>
          <a:prstGeom prst="wedgeRectCallout">
            <a:avLst>
              <a:gd name="adj1" fmla="val 4570"/>
              <a:gd name="adj2" fmla="val 70845"/>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fr-FR" b="1" dirty="0">
                <a:solidFill>
                  <a:schemeClr val="tx1"/>
                </a:solidFill>
              </a:rPr>
              <a:t>Améliorer</a:t>
            </a:r>
            <a:r>
              <a:rPr lang="fr-FR" dirty="0">
                <a:solidFill>
                  <a:schemeClr val="tx1"/>
                </a:solidFill>
              </a:rPr>
              <a:t> : s’assurer de l’amélioration continue des produits, des services et des pratiques dans toues les activités de la chaine de valeur et dans les quatre dimensions de la gestion des services.</a:t>
            </a:r>
          </a:p>
        </p:txBody>
      </p:sp>
      <p:sp>
        <p:nvSpPr>
          <p:cNvPr id="9" name="Bulle narrative : rectangle 8">
            <a:extLst>
              <a:ext uri="{FF2B5EF4-FFF2-40B4-BE49-F238E27FC236}">
                <a16:creationId xmlns:a16="http://schemas.microsoft.com/office/drawing/2014/main" id="{F2256A2D-1E1B-41E4-99FF-61B82B1A0100}"/>
              </a:ext>
            </a:extLst>
          </p:cNvPr>
          <p:cNvSpPr/>
          <p:nvPr/>
        </p:nvSpPr>
        <p:spPr>
          <a:xfrm>
            <a:off x="533400" y="2977359"/>
            <a:ext cx="7336536" cy="903282"/>
          </a:xfrm>
          <a:prstGeom prst="wedgeRectCallout">
            <a:avLst>
              <a:gd name="adj1" fmla="val 4570"/>
              <a:gd name="adj2" fmla="val 70845"/>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fr-FR" b="1" dirty="0">
                <a:solidFill>
                  <a:schemeClr val="tx1"/>
                </a:solidFill>
              </a:rPr>
              <a:t>Impliquer</a:t>
            </a:r>
            <a:r>
              <a:rPr lang="fr-FR" dirty="0">
                <a:solidFill>
                  <a:schemeClr val="tx1"/>
                </a:solidFill>
              </a:rPr>
              <a:t> : fournir une bonne compréhension des besoins des parties prenantes, de la transparence, et de l’implication continue ainsi que de bonnes relations avec toutes les parties prenantes.</a:t>
            </a:r>
          </a:p>
        </p:txBody>
      </p:sp>
      <p:sp>
        <p:nvSpPr>
          <p:cNvPr id="10" name="Bulle narrative : rectangle 9">
            <a:extLst>
              <a:ext uri="{FF2B5EF4-FFF2-40B4-BE49-F238E27FC236}">
                <a16:creationId xmlns:a16="http://schemas.microsoft.com/office/drawing/2014/main" id="{E1B7437D-43EE-4B52-9222-DD0404799EAA}"/>
              </a:ext>
            </a:extLst>
          </p:cNvPr>
          <p:cNvSpPr/>
          <p:nvPr/>
        </p:nvSpPr>
        <p:spPr>
          <a:xfrm>
            <a:off x="2179320" y="2074077"/>
            <a:ext cx="7336536" cy="903282"/>
          </a:xfrm>
          <a:prstGeom prst="wedgeRectCallout">
            <a:avLst>
              <a:gd name="adj1" fmla="val 4570"/>
              <a:gd name="adj2" fmla="val 70845"/>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fr-FR" b="1" dirty="0">
                <a:solidFill>
                  <a:schemeClr val="tx1"/>
                </a:solidFill>
              </a:rPr>
              <a:t>Conception &amp; transition </a:t>
            </a:r>
            <a:r>
              <a:rPr lang="fr-FR" dirty="0">
                <a:solidFill>
                  <a:schemeClr val="tx1"/>
                </a:solidFill>
              </a:rPr>
              <a:t>: s’assurer que les produits et services répondent continuellement aux attentes des parties prenantes en termes de qualité, de coûts et de délai de mise sur le marché.</a:t>
            </a:r>
          </a:p>
        </p:txBody>
      </p:sp>
      <p:sp>
        <p:nvSpPr>
          <p:cNvPr id="11" name="Bulle narrative : rectangle 10">
            <a:extLst>
              <a:ext uri="{FF2B5EF4-FFF2-40B4-BE49-F238E27FC236}">
                <a16:creationId xmlns:a16="http://schemas.microsoft.com/office/drawing/2014/main" id="{A26BF4D0-01DD-4363-9F8F-B50B03F5A6E0}"/>
              </a:ext>
            </a:extLst>
          </p:cNvPr>
          <p:cNvSpPr/>
          <p:nvPr/>
        </p:nvSpPr>
        <p:spPr>
          <a:xfrm>
            <a:off x="2076349" y="3121750"/>
            <a:ext cx="6606334" cy="903282"/>
          </a:xfrm>
          <a:prstGeom prst="wedgeRectCallout">
            <a:avLst>
              <a:gd name="adj1" fmla="val 4570"/>
              <a:gd name="adj2" fmla="val 70845"/>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fr-FR" b="1" dirty="0">
                <a:solidFill>
                  <a:schemeClr val="tx1"/>
                </a:solidFill>
              </a:rPr>
              <a:t>Obtenir / Construire : </a:t>
            </a:r>
            <a:r>
              <a:rPr lang="fr-FR" dirty="0">
                <a:solidFill>
                  <a:schemeClr val="tx1"/>
                </a:solidFill>
              </a:rPr>
              <a:t>s’assurer que les composants de service sont disponibles quand et où ils sont requis, et qu’ils répondent aux spécifications convenues.</a:t>
            </a:r>
          </a:p>
        </p:txBody>
      </p:sp>
      <p:sp>
        <p:nvSpPr>
          <p:cNvPr id="12" name="Bulle narrative : rectangle 11">
            <a:extLst>
              <a:ext uri="{FF2B5EF4-FFF2-40B4-BE49-F238E27FC236}">
                <a16:creationId xmlns:a16="http://schemas.microsoft.com/office/drawing/2014/main" id="{F6D787EB-D052-4B5F-983C-C68E24205941}"/>
              </a:ext>
            </a:extLst>
          </p:cNvPr>
          <p:cNvSpPr/>
          <p:nvPr/>
        </p:nvSpPr>
        <p:spPr>
          <a:xfrm>
            <a:off x="3176100" y="3145418"/>
            <a:ext cx="6606334" cy="903282"/>
          </a:xfrm>
          <a:prstGeom prst="wedgeRectCallout">
            <a:avLst>
              <a:gd name="adj1" fmla="val 4570"/>
              <a:gd name="adj2" fmla="val 70845"/>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fr-FR" b="1" dirty="0">
                <a:solidFill>
                  <a:schemeClr val="tx1"/>
                </a:solidFill>
              </a:rPr>
              <a:t>Fournir &amp; Soutenir : </a:t>
            </a:r>
            <a:r>
              <a:rPr lang="fr-FR" dirty="0">
                <a:solidFill>
                  <a:schemeClr val="tx1"/>
                </a:solidFill>
              </a:rPr>
              <a:t>s’assurer que les services sont fournis et soutenus conformément aux spécifications convenues et aux attentes des parties prenantes.</a:t>
            </a:r>
          </a:p>
        </p:txBody>
      </p:sp>
    </p:spTree>
    <p:extLst>
      <p:ext uri="{BB962C8B-B14F-4D97-AF65-F5344CB8AC3E}">
        <p14:creationId xmlns:p14="http://schemas.microsoft.com/office/powerpoint/2010/main" val="1161257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p:cTn id="53" dur="500" fill="hold"/>
                                        <p:tgtEl>
                                          <p:spTgt spid="12"/>
                                        </p:tgtEl>
                                        <p:attrNameLst>
                                          <p:attrName>ppt_w</p:attrName>
                                        </p:attrNameLst>
                                      </p:cBhvr>
                                      <p:tavLst>
                                        <p:tav tm="0">
                                          <p:val>
                                            <p:fltVal val="0"/>
                                          </p:val>
                                        </p:tav>
                                        <p:tav tm="100000">
                                          <p:val>
                                            <p:strVal val="#ppt_w"/>
                                          </p:val>
                                        </p:tav>
                                      </p:tavLst>
                                    </p:anim>
                                    <p:anim calcmode="lin" valueType="num">
                                      <p:cBhvr>
                                        <p:cTn id="54" dur="500" fill="hold"/>
                                        <p:tgtEl>
                                          <p:spTgt spid="12"/>
                                        </p:tgtEl>
                                        <p:attrNameLst>
                                          <p:attrName>ppt_h</p:attrName>
                                        </p:attrNameLst>
                                      </p:cBhvr>
                                      <p:tavLst>
                                        <p:tav tm="0">
                                          <p:val>
                                            <p:fltVal val="0"/>
                                          </p:val>
                                        </p:tav>
                                        <p:tav tm="100000">
                                          <p:val>
                                            <p:strVal val="#ppt_h"/>
                                          </p:val>
                                        </p:tav>
                                      </p:tavLst>
                                    </p:anim>
                                    <p:animEffect transition="in" filter="fade">
                                      <p:cBhvr>
                                        <p:cTn id="55"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73</a:t>
            </a:fld>
            <a:endParaRPr lang="fr-FR"/>
          </a:p>
        </p:txBody>
      </p:sp>
      <p:sp>
        <p:nvSpPr>
          <p:cNvPr id="5" name="ZoneTexte 4"/>
          <p:cNvSpPr txBox="1"/>
          <p:nvPr/>
        </p:nvSpPr>
        <p:spPr>
          <a:xfrm>
            <a:off x="914400" y="462579"/>
            <a:ext cx="10607040" cy="1569660"/>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La Chaine des Valeurs de Service/ le SVS et le SVC</a:t>
            </a:r>
          </a:p>
        </p:txBody>
      </p:sp>
      <p:pic>
        <p:nvPicPr>
          <p:cNvPr id="6" name="Image 5">
            <a:extLst>
              <a:ext uri="{FF2B5EF4-FFF2-40B4-BE49-F238E27FC236}">
                <a16:creationId xmlns:a16="http://schemas.microsoft.com/office/drawing/2014/main" id="{91320E07-B9E5-4459-A5B5-F545208EAF7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37307" y="3077636"/>
            <a:ext cx="11717385" cy="1219370"/>
          </a:xfrm>
          <a:prstGeom prst="rect">
            <a:avLst/>
          </a:prstGeom>
        </p:spPr>
      </p:pic>
      <p:pic>
        <p:nvPicPr>
          <p:cNvPr id="7" name="Image 6">
            <a:extLst>
              <a:ext uri="{FF2B5EF4-FFF2-40B4-BE49-F238E27FC236}">
                <a16:creationId xmlns:a16="http://schemas.microsoft.com/office/drawing/2014/main" id="{6BAB2EEF-FDD7-4036-A82B-846D13891C1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7307" y="4482905"/>
            <a:ext cx="11765017" cy="1400370"/>
          </a:xfrm>
          <a:prstGeom prst="rect">
            <a:avLst/>
          </a:prstGeom>
        </p:spPr>
      </p:pic>
      <p:sp>
        <p:nvSpPr>
          <p:cNvPr id="8" name="Rectangle 7">
            <a:extLst>
              <a:ext uri="{FF2B5EF4-FFF2-40B4-BE49-F238E27FC236}">
                <a16:creationId xmlns:a16="http://schemas.microsoft.com/office/drawing/2014/main" id="{21C51345-2707-4FE2-93BF-F1B95238173C}"/>
              </a:ext>
            </a:extLst>
          </p:cNvPr>
          <p:cNvSpPr/>
          <p:nvPr/>
        </p:nvSpPr>
        <p:spPr>
          <a:xfrm>
            <a:off x="623942" y="1986607"/>
            <a:ext cx="10768406" cy="2308324"/>
          </a:xfrm>
          <a:prstGeom prst="rect">
            <a:avLst/>
          </a:prstGeom>
        </p:spPr>
        <p:txBody>
          <a:bodyPr wrap="square">
            <a:spAutoFit/>
          </a:bodyPr>
          <a:lstStyle/>
          <a:p>
            <a:pPr algn="just"/>
            <a:r>
              <a:rPr lang="fr-FR" sz="2400" dirty="0">
                <a:latin typeface="Times New Roman" panose="02020603050405020304" pitchFamily="18" charset="0"/>
                <a:cs typeface="Times New Roman" panose="02020603050405020304" pitchFamily="18" charset="0"/>
              </a:rPr>
              <a:t>Une entreprise de création d’application mobile à plusieurs pratiques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Business </a:t>
            </a:r>
            <a:r>
              <a:rPr lang="fr-FR" sz="2400" dirty="0" err="1">
                <a:latin typeface="Times New Roman" panose="02020603050405020304" pitchFamily="18" charset="0"/>
                <a:cs typeface="Times New Roman" panose="02020603050405020304" pitchFamily="18" charset="0"/>
              </a:rPr>
              <a:t>analysis</a:t>
            </a: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Développement</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Test</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Mise en production et déploiement</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Support</a:t>
            </a:r>
          </a:p>
        </p:txBody>
      </p:sp>
    </p:spTree>
    <p:extLst>
      <p:ext uri="{BB962C8B-B14F-4D97-AF65-F5344CB8AC3E}">
        <p14:creationId xmlns:p14="http://schemas.microsoft.com/office/powerpoint/2010/main" val="418305893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74</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endParaRPr lang="fr-FR" sz="4800" dirty="0">
              <a:effectLst>
                <a:reflection blurRad="6350" stA="55000" endA="300" endPos="45500" dir="5400000" sy="-100000" algn="bl" rotWithShape="0"/>
              </a:effectLst>
            </a:endParaRPr>
          </a:p>
        </p:txBody>
      </p:sp>
      <p:sp>
        <p:nvSpPr>
          <p:cNvPr id="3" name="Rectangle : coins arrondis 2">
            <a:extLst>
              <a:ext uri="{FF2B5EF4-FFF2-40B4-BE49-F238E27FC236}">
                <a16:creationId xmlns:a16="http://schemas.microsoft.com/office/drawing/2014/main" id="{20E98478-0B91-46BE-8D47-86E5145DED0B}"/>
              </a:ext>
            </a:extLst>
          </p:cNvPr>
          <p:cNvSpPr/>
          <p:nvPr/>
        </p:nvSpPr>
        <p:spPr>
          <a:xfrm>
            <a:off x="1309816" y="1869989"/>
            <a:ext cx="8962768" cy="1219200"/>
          </a:xfrm>
          <a:prstGeom prst="roundRect">
            <a:avLst/>
          </a:prstGeom>
          <a:solidFill>
            <a:schemeClr val="tx2">
              <a:lumMod val="60000"/>
              <a:lumOff val="40000"/>
            </a:schemeClr>
          </a:solidFill>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u="sng" dirty="0">
                <a:solidFill>
                  <a:schemeClr val="tx1"/>
                </a:solidFill>
              </a:rPr>
              <a:t>14 pratiques générales :</a:t>
            </a:r>
          </a:p>
          <a:p>
            <a:r>
              <a:rPr lang="fr-FR" b="1" dirty="0">
                <a:solidFill>
                  <a:schemeClr val="tx1"/>
                </a:solidFill>
              </a:rPr>
              <a:t>Les pratiques générales</a:t>
            </a:r>
            <a:r>
              <a:rPr lang="fr-FR" dirty="0">
                <a:solidFill>
                  <a:schemeClr val="tx1"/>
                </a:solidFill>
              </a:rPr>
              <a:t>, venant de différents domaines métier et ayant été adoptées et adaptées pour la gestion des services.</a:t>
            </a:r>
            <a:endParaRPr lang="fr-FR" b="1" u="sng" dirty="0">
              <a:solidFill>
                <a:schemeClr val="tx1"/>
              </a:solidFill>
            </a:endParaRPr>
          </a:p>
        </p:txBody>
      </p:sp>
      <p:sp>
        <p:nvSpPr>
          <p:cNvPr id="6" name="Rectangle : coins arrondis 5">
            <a:extLst>
              <a:ext uri="{FF2B5EF4-FFF2-40B4-BE49-F238E27FC236}">
                <a16:creationId xmlns:a16="http://schemas.microsoft.com/office/drawing/2014/main" id="{E0C12A34-84DA-46A9-86B9-196900349192}"/>
              </a:ext>
            </a:extLst>
          </p:cNvPr>
          <p:cNvSpPr/>
          <p:nvPr/>
        </p:nvSpPr>
        <p:spPr>
          <a:xfrm>
            <a:off x="1309816" y="3208402"/>
            <a:ext cx="8962768" cy="1219200"/>
          </a:xfrm>
          <a:prstGeom prst="roundRect">
            <a:avLst/>
          </a:prstGeom>
          <a:solidFill>
            <a:schemeClr val="tx2">
              <a:lumMod val="40000"/>
              <a:lumOff val="60000"/>
            </a:schemeClr>
          </a:solidFill>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u="sng" dirty="0">
                <a:solidFill>
                  <a:schemeClr val="tx1"/>
                </a:solidFill>
              </a:rPr>
              <a:t>17 pratiques de gestion des services :</a:t>
            </a:r>
          </a:p>
          <a:p>
            <a:r>
              <a:rPr lang="fr-FR" b="1" dirty="0">
                <a:solidFill>
                  <a:schemeClr val="tx1"/>
                </a:solidFill>
              </a:rPr>
              <a:t>Les pratiques de gestion des services</a:t>
            </a:r>
            <a:r>
              <a:rPr lang="fr-FR" dirty="0">
                <a:solidFill>
                  <a:schemeClr val="tx1"/>
                </a:solidFill>
              </a:rPr>
              <a:t>, ayant été développées dans le cadre de la gestion des services et des industries alignées sur l’ITSM.</a:t>
            </a:r>
            <a:endParaRPr lang="fr-FR" b="1" u="sng" dirty="0">
              <a:solidFill>
                <a:schemeClr val="tx1"/>
              </a:solidFill>
            </a:endParaRPr>
          </a:p>
        </p:txBody>
      </p:sp>
      <p:sp>
        <p:nvSpPr>
          <p:cNvPr id="7" name="Rectangle : coins arrondis 6">
            <a:extLst>
              <a:ext uri="{FF2B5EF4-FFF2-40B4-BE49-F238E27FC236}">
                <a16:creationId xmlns:a16="http://schemas.microsoft.com/office/drawing/2014/main" id="{F02E8D74-3DB0-47D3-98F3-7A43F2BC9904}"/>
              </a:ext>
            </a:extLst>
          </p:cNvPr>
          <p:cNvSpPr/>
          <p:nvPr/>
        </p:nvSpPr>
        <p:spPr>
          <a:xfrm>
            <a:off x="1309816" y="4546815"/>
            <a:ext cx="8962768" cy="1219200"/>
          </a:xfrm>
          <a:prstGeom prst="roundRect">
            <a:avLst/>
          </a:prstGeom>
          <a:solidFill>
            <a:schemeClr val="bg2">
              <a:lumMod val="60000"/>
              <a:lumOff val="40000"/>
            </a:schemeClr>
          </a:solidFill>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u="sng" dirty="0">
                <a:solidFill>
                  <a:schemeClr val="tx1"/>
                </a:solidFill>
              </a:rPr>
              <a:t>3 pratiques techniques :</a:t>
            </a:r>
          </a:p>
          <a:p>
            <a:r>
              <a:rPr lang="fr-FR" b="1" dirty="0">
                <a:solidFill>
                  <a:schemeClr val="tx1"/>
                </a:solidFill>
              </a:rPr>
              <a:t>Les pratiques techniques</a:t>
            </a:r>
            <a:r>
              <a:rPr lang="fr-FR" dirty="0">
                <a:solidFill>
                  <a:schemeClr val="tx1"/>
                </a:solidFill>
              </a:rPr>
              <a:t>, adaptées des domaines de gestion technologiques pour la gestion des services et dont le périmètre à été étendu de leur domaine d’origine vers la gestion des services informatiques.</a:t>
            </a:r>
            <a:endParaRPr lang="fr-FR" b="1" u="sng" dirty="0">
              <a:solidFill>
                <a:schemeClr val="tx1"/>
              </a:solidFill>
            </a:endParaRPr>
          </a:p>
        </p:txBody>
      </p:sp>
    </p:spTree>
    <p:extLst>
      <p:ext uri="{BB962C8B-B14F-4D97-AF65-F5344CB8AC3E}">
        <p14:creationId xmlns:p14="http://schemas.microsoft.com/office/powerpoint/2010/main" val="274688368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75</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endParaRPr lang="fr-FR" sz="4800" dirty="0">
              <a:effectLst>
                <a:reflection blurRad="6350" stA="55000" endA="300" endPos="45500" dir="5400000" sy="-100000" algn="bl" rotWithShape="0"/>
              </a:effectLst>
            </a:endParaRPr>
          </a:p>
        </p:txBody>
      </p:sp>
      <p:pic>
        <p:nvPicPr>
          <p:cNvPr id="3" name="Image 2">
            <a:extLst>
              <a:ext uri="{FF2B5EF4-FFF2-40B4-BE49-F238E27FC236}">
                <a16:creationId xmlns:a16="http://schemas.microsoft.com/office/drawing/2014/main" id="{9FED8D26-FCDD-4901-8ABF-AC34EAA536C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588008" y="1576648"/>
            <a:ext cx="9015984" cy="4580312"/>
          </a:xfrm>
          <a:prstGeom prst="rect">
            <a:avLst/>
          </a:prstGeom>
        </p:spPr>
      </p:pic>
    </p:spTree>
    <p:extLst>
      <p:ext uri="{BB962C8B-B14F-4D97-AF65-F5344CB8AC3E}">
        <p14:creationId xmlns:p14="http://schemas.microsoft.com/office/powerpoint/2010/main" val="2408947912"/>
      </p:ext>
    </p:extLst>
  </p:cSld>
  <p:clrMapOvr>
    <a:masterClrMapping/>
  </p:clrMapOvr>
  <p:transition spd="slow">
    <p:cove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76</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L’amélioration continue</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AEEFA388-7BAF-465E-9DC8-9728FA62512E}"/>
              </a:ext>
            </a:extLst>
          </p:cNvPr>
          <p:cNvSpPr/>
          <p:nvPr/>
        </p:nvSpPr>
        <p:spPr>
          <a:xfrm>
            <a:off x="623942" y="1986607"/>
            <a:ext cx="10768406" cy="2308324"/>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Raison d’être :</a:t>
            </a:r>
          </a:p>
          <a:p>
            <a:pPr algn="just"/>
            <a:endParaRPr lang="fr-FR" sz="2400" b="1" u="sng"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Aligner les pratiques et services d’une organisation sur les besoins business évolutifs, via l’identification et l’amélioration continue des produits, des services, des pratiques et de tous les éléments impliqués dans la gestion des produits et services.</a:t>
            </a:r>
          </a:p>
          <a:p>
            <a:pPr algn="just"/>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4495303"/>
      </p:ext>
    </p:extLst>
  </p:cSld>
  <p:clrMapOvr>
    <a:masterClrMapping/>
  </p:clrMapOvr>
  <p:transition spd="slow">
    <p:cove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77</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L’amélioration continue</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1D876131-3B25-4C65-B2A7-42514B8902FE}"/>
              </a:ext>
            </a:extLst>
          </p:cNvPr>
          <p:cNvSpPr/>
          <p:nvPr/>
        </p:nvSpPr>
        <p:spPr>
          <a:xfrm>
            <a:off x="623942" y="1986607"/>
            <a:ext cx="10768406" cy="3785652"/>
          </a:xfrm>
          <a:prstGeom prst="rect">
            <a:avLst/>
          </a:prstGeom>
        </p:spPr>
        <p:txBody>
          <a:bodyPr wrap="square">
            <a:spAutoFit/>
          </a:bodyPr>
          <a:lstStyle/>
          <a:p>
            <a:pPr algn="just"/>
            <a:r>
              <a:rPr lang="fr-FR" sz="2400" b="1" u="sng" dirty="0">
                <a:latin typeface="Times New Roman" panose="02020603050405020304" pitchFamily="18" charset="0"/>
                <a:cs typeface="Times New Roman" panose="02020603050405020304" pitchFamily="18" charset="0"/>
              </a:rPr>
              <a:t>Activités clés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Encourager l’amélioration continue dans toute l’organisation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Sécuriser les investissements en termes de temps et de budget pour l’amélioration continue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Identifier et enregistrer les opportunités d’amélioration</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Évaluer et prioriser les opportunités d’amélioration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Réaliser des dossiers business pour les actions d’amélioration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Planifier et mettre en œuvre les améliorations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Mesurer et évaluer les résultats des améliorations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Coordonner les activités d’amélioration sur l’ensemble de l’organisation.</a:t>
            </a:r>
          </a:p>
        </p:txBody>
      </p:sp>
    </p:spTree>
    <p:extLst>
      <p:ext uri="{BB962C8B-B14F-4D97-AF65-F5344CB8AC3E}">
        <p14:creationId xmlns:p14="http://schemas.microsoft.com/office/powerpoint/2010/main" val="4117010239"/>
      </p:ext>
    </p:extLst>
  </p:cSld>
  <p:clrMapOvr>
    <a:masterClrMapping/>
  </p:clrMapOvr>
  <p:transition spd="slow">
    <p:cove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78</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Et les fournisseurs</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F663E097-82A3-4977-8AEA-A1AE67F2868C}"/>
              </a:ext>
            </a:extLst>
          </p:cNvPr>
          <p:cNvSpPr/>
          <p:nvPr/>
        </p:nvSpPr>
        <p:spPr>
          <a:xfrm>
            <a:off x="623942" y="1986607"/>
            <a:ext cx="10768406" cy="2308324"/>
          </a:xfrm>
          <a:prstGeom prst="rect">
            <a:avLst/>
          </a:prstGeom>
        </p:spPr>
        <p:txBody>
          <a:bodyPr wrap="square">
            <a:spAutoFit/>
          </a:bodyPr>
          <a:lstStyle/>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Lorsque des fournisseurs font partie du paysage des services, ils doivent également faire partie de l’effort d’amélioration.</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Lorsqu’un contrat est mise en place, il doit stipuler les méthodes de mesure, de création de rapports et d’amélioration de leurs services sur toute la durée du contrat.</a:t>
            </a:r>
          </a:p>
        </p:txBody>
      </p:sp>
    </p:spTree>
    <p:extLst>
      <p:ext uri="{BB962C8B-B14F-4D97-AF65-F5344CB8AC3E}">
        <p14:creationId xmlns:p14="http://schemas.microsoft.com/office/powerpoint/2010/main" val="3286570334"/>
      </p:ext>
    </p:extLst>
  </p:cSld>
  <p:clrMapOvr>
    <a:masterClrMapping/>
  </p:clrMapOvr>
  <p:transition spd="slow">
    <p:cove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79</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Et la gestion des problèmes</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3F2A2685-D82E-40BC-83F6-B06744840A09}"/>
              </a:ext>
            </a:extLst>
          </p:cNvPr>
          <p:cNvSpPr/>
          <p:nvPr/>
        </p:nvSpPr>
        <p:spPr>
          <a:xfrm>
            <a:off x="623942" y="1986607"/>
            <a:ext cx="10768406" cy="3046988"/>
          </a:xfrm>
          <a:prstGeom prst="rect">
            <a:avLst/>
          </a:prstGeom>
        </p:spPr>
        <p:txBody>
          <a:bodyPr wrap="square">
            <a:spAutoFit/>
          </a:bodyPr>
          <a:lstStyle/>
          <a:p>
            <a:pPr algn="just"/>
            <a:endParaRPr lang="fr-FR" sz="2400"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Il existe un lien fort entre l’amélioration continue et la gestion des problèmes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Une pratique de gestion des problèmes ayant des difficultés peut déléguer une partie de son activité à l’amélioration continue.</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techniques et méthodes de l’amélioration continue peuvent sans difficulté être adaptées à la gestion des problèmes.</a:t>
            </a:r>
          </a:p>
        </p:txBody>
      </p:sp>
    </p:spTree>
    <p:extLst>
      <p:ext uri="{BB962C8B-B14F-4D97-AF65-F5344CB8AC3E}">
        <p14:creationId xmlns:p14="http://schemas.microsoft.com/office/powerpoint/2010/main" val="3428204136"/>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8</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parties prenantes</a:t>
            </a:r>
          </a:p>
        </p:txBody>
      </p:sp>
      <p:sp>
        <p:nvSpPr>
          <p:cNvPr id="6" name="Rectangle 5"/>
          <p:cNvSpPr/>
          <p:nvPr/>
        </p:nvSpPr>
        <p:spPr>
          <a:xfrm>
            <a:off x="666973" y="2097623"/>
            <a:ext cx="10768406" cy="3785652"/>
          </a:xfrm>
          <a:prstGeom prst="rect">
            <a:avLst/>
          </a:prstGeom>
        </p:spPr>
        <p:txBody>
          <a:bodyPr wrap="square">
            <a:spAutoFit/>
          </a:bodyPr>
          <a:lstStyle/>
          <a:p>
            <a:r>
              <a:rPr lang="fr-FR" sz="2400" b="1" u="sng" dirty="0">
                <a:latin typeface="Times New Roman" panose="02020603050405020304" pitchFamily="18" charset="0"/>
                <a:cs typeface="Times New Roman" panose="02020603050405020304" pitchFamily="18" charset="0"/>
              </a:rPr>
              <a:t>Les organisations :</a:t>
            </a:r>
          </a:p>
          <a:p>
            <a:pPr algn="ctr"/>
            <a:endParaRPr lang="fr-FR" sz="2400" b="1" u="sng"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Personne ou groupe de personnes ayant ses propres fonctions, avec des responsabilités, pouvoirs et relations lui permettant d’atteindre ses objectifs.</a:t>
            </a:r>
          </a:p>
          <a:p>
            <a:pPr marL="342900" indent="-342900">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organisations varient en taille et en complexités.</a:t>
            </a:r>
          </a:p>
          <a:p>
            <a:pPr marL="342900" indent="-342900">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Une organisation n’est pas obligatoirement une entité juridique distincte.</a:t>
            </a:r>
          </a:p>
          <a:p>
            <a:pPr marL="342900" indent="-342900">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Une organisation ne peut pas évoluer en autarcie.</a:t>
            </a:r>
          </a:p>
        </p:txBody>
      </p:sp>
    </p:spTree>
    <p:extLst>
      <p:ext uri="{BB962C8B-B14F-4D97-AF65-F5344CB8AC3E}">
        <p14:creationId xmlns:p14="http://schemas.microsoft.com/office/powerpoint/2010/main" val="108799204"/>
      </p:ext>
    </p:extLst>
  </p:cSld>
  <p:clrMapOvr>
    <a:masterClrMapping/>
  </p:clrMapOvr>
  <p:transition spd="slow">
    <p:cove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80</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Et le SVS</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4175A0BD-E315-4653-9321-BBB6B36545DE}"/>
              </a:ext>
            </a:extLst>
          </p:cNvPr>
          <p:cNvSpPr/>
          <p:nvPr/>
        </p:nvSpPr>
        <p:spPr>
          <a:xfrm>
            <a:off x="623942" y="1986607"/>
            <a:ext cx="10768406" cy="3785652"/>
          </a:xfrm>
          <a:prstGeom prst="rect">
            <a:avLst/>
          </a:prstGeom>
        </p:spPr>
        <p:txBody>
          <a:bodyPr wrap="square">
            <a:spAutoFit/>
          </a:bodyPr>
          <a:lstStyle/>
          <a:p>
            <a:pPr algn="just"/>
            <a:endParaRPr lang="fr-FR" sz="2400"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L’amélioration continue est présente dans tous les domaines, de la stratégie à l’exploitation. Pour soutenir l’amélioration continue à tous les niveaux, le SVS comprend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 modèle d’amélioration continue, qui fournit une approche structurée pour l’implémentation des améliorations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L’activité de la chaîne de valeur « améliorer », qui intègre l’amélioration à la chaine de valeur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pratique amélioration continue, qui soutient les organisations dans leurs efforts d’</a:t>
            </a:r>
            <a:r>
              <a:rPr lang="fr-FR" sz="2400" dirty="0" err="1">
                <a:latin typeface="Times New Roman" panose="02020603050405020304" pitchFamily="18" charset="0"/>
                <a:cs typeface="Times New Roman" panose="02020603050405020304" pitchFamily="18" charset="0"/>
              </a:rPr>
              <a:t>améliration</a:t>
            </a:r>
            <a:r>
              <a:rPr lang="fr-FR"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7639256"/>
      </p:ext>
    </p:extLst>
  </p:cSld>
  <p:clrMapOvr>
    <a:masterClrMapping/>
  </p:clrMapOvr>
  <p:transition spd="slow">
    <p:cove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81</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Le modèle d’amélioration</a:t>
            </a:r>
            <a:endParaRPr lang="fr-FR" sz="4800" dirty="0">
              <a:effectLst>
                <a:reflection blurRad="6350" stA="55000" endA="300" endPos="45500" dir="5400000" sy="-100000" algn="bl" rotWithShape="0"/>
              </a:effectLst>
            </a:endParaRPr>
          </a:p>
        </p:txBody>
      </p:sp>
      <p:pic>
        <p:nvPicPr>
          <p:cNvPr id="2" name="Image 1">
            <a:extLst>
              <a:ext uri="{FF2B5EF4-FFF2-40B4-BE49-F238E27FC236}">
                <a16:creationId xmlns:a16="http://schemas.microsoft.com/office/drawing/2014/main" id="{E47F6C97-2ABD-47ED-B9A8-B2D9360CA58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25742" y="2153202"/>
            <a:ext cx="5140516" cy="4482852"/>
          </a:xfrm>
          <a:prstGeom prst="rect">
            <a:avLst/>
          </a:prstGeom>
        </p:spPr>
      </p:pic>
      <p:sp>
        <p:nvSpPr>
          <p:cNvPr id="3" name="Bulle narrative : rectangle 2">
            <a:extLst>
              <a:ext uri="{FF2B5EF4-FFF2-40B4-BE49-F238E27FC236}">
                <a16:creationId xmlns:a16="http://schemas.microsoft.com/office/drawing/2014/main" id="{91E67D1E-328C-464D-A8F2-059155DA8A5D}"/>
              </a:ext>
            </a:extLst>
          </p:cNvPr>
          <p:cNvSpPr/>
          <p:nvPr/>
        </p:nvSpPr>
        <p:spPr>
          <a:xfrm>
            <a:off x="1207008" y="2153202"/>
            <a:ext cx="2743200" cy="1920240"/>
          </a:xfrm>
          <a:prstGeom prst="wedgeRectCallout">
            <a:avLst>
              <a:gd name="adj1" fmla="val 98834"/>
              <a:gd name="adj2" fmla="val 6068"/>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Utilisation de SWOT,</a:t>
            </a:r>
          </a:p>
          <a:p>
            <a:pPr algn="ctr"/>
            <a:r>
              <a:rPr lang="fr-FR" dirty="0">
                <a:solidFill>
                  <a:schemeClr val="tx1"/>
                </a:solidFill>
              </a:rPr>
              <a:t>Tableaux de bord</a:t>
            </a:r>
          </a:p>
          <a:p>
            <a:pPr algn="ctr"/>
            <a:r>
              <a:rPr lang="fr-FR" dirty="0">
                <a:solidFill>
                  <a:schemeClr val="tx1"/>
                </a:solidFill>
              </a:rPr>
              <a:t>prospectifs,</a:t>
            </a:r>
          </a:p>
          <a:p>
            <a:pPr algn="ctr"/>
            <a:r>
              <a:rPr lang="fr-FR" dirty="0">
                <a:solidFill>
                  <a:schemeClr val="tx1"/>
                </a:solidFill>
              </a:rPr>
              <a:t>évaluations internes</a:t>
            </a:r>
          </a:p>
          <a:p>
            <a:pPr algn="ctr"/>
            <a:r>
              <a:rPr lang="fr-FR" dirty="0">
                <a:solidFill>
                  <a:schemeClr val="tx1"/>
                </a:solidFill>
              </a:rPr>
              <a:t>et externes, audits,</a:t>
            </a:r>
          </a:p>
          <a:p>
            <a:pPr algn="ctr"/>
            <a:r>
              <a:rPr lang="fr-FR" dirty="0">
                <a:solidFill>
                  <a:schemeClr val="tx1"/>
                </a:solidFill>
              </a:rPr>
              <a:t>etc…</a:t>
            </a:r>
          </a:p>
        </p:txBody>
      </p:sp>
    </p:spTree>
    <p:extLst>
      <p:ext uri="{BB962C8B-B14F-4D97-AF65-F5344CB8AC3E}">
        <p14:creationId xmlns:p14="http://schemas.microsoft.com/office/powerpoint/2010/main" val="345980201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82</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Qu’est-ce qu’un SWOT ?</a:t>
            </a:r>
            <a:endParaRPr lang="fr-FR" sz="4800" dirty="0">
              <a:effectLst>
                <a:reflection blurRad="6350" stA="55000" endA="300" endPos="45500" dir="5400000" sy="-100000" algn="bl" rotWithShape="0"/>
              </a:effectLst>
            </a:endParaRPr>
          </a:p>
        </p:txBody>
      </p:sp>
      <p:pic>
        <p:nvPicPr>
          <p:cNvPr id="5" name="Image 4">
            <a:extLst>
              <a:ext uri="{FF2B5EF4-FFF2-40B4-BE49-F238E27FC236}">
                <a16:creationId xmlns:a16="http://schemas.microsoft.com/office/drawing/2014/main" id="{91810CA5-F552-4B24-8C6F-45A7A9852DD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390328" y="2135209"/>
            <a:ext cx="4755801" cy="4473607"/>
          </a:xfrm>
          <a:prstGeom prst="rect">
            <a:avLst/>
          </a:prstGeom>
        </p:spPr>
      </p:pic>
      <p:sp>
        <p:nvSpPr>
          <p:cNvPr id="7" name="Rectangle 6">
            <a:extLst>
              <a:ext uri="{FF2B5EF4-FFF2-40B4-BE49-F238E27FC236}">
                <a16:creationId xmlns:a16="http://schemas.microsoft.com/office/drawing/2014/main" id="{6C4010AB-8785-4C28-8BFC-01530ECD7BC1}"/>
              </a:ext>
            </a:extLst>
          </p:cNvPr>
          <p:cNvSpPr/>
          <p:nvPr/>
        </p:nvSpPr>
        <p:spPr>
          <a:xfrm>
            <a:off x="623942" y="2260927"/>
            <a:ext cx="10768406" cy="2308324"/>
          </a:xfrm>
          <a:prstGeom prst="rect">
            <a:avLst/>
          </a:prstGeom>
        </p:spPr>
        <p:txBody>
          <a:bodyPr wrap="square">
            <a:spAutoFit/>
          </a:bodyPr>
          <a:lstStyle/>
          <a:p>
            <a:pPr algn="just"/>
            <a:r>
              <a:rPr lang="fr-FR" sz="2400" dirty="0">
                <a:latin typeface="Times New Roman" panose="02020603050405020304" pitchFamily="18" charset="0"/>
                <a:cs typeface="Times New Roman" panose="02020603050405020304" pitchFamily="18" charset="0"/>
              </a:rPr>
              <a:t>Comment se fait l’analyse SWOT ?</a:t>
            </a:r>
          </a:p>
          <a:p>
            <a:pPr algn="just"/>
            <a:endParaRPr lang="fr-FR" sz="2400"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L'une des façons les plus courantes de procéder à une analyse SWOT consiste à représenter visuellement les forces, les faiblesses, les opportunités et les menaces. Ce format, que l'on désigne sous le nom de « matrice SWOT », s'organise généralement en quatre carrés accolés qui en forment un plus grand.</a:t>
            </a:r>
          </a:p>
        </p:txBody>
      </p:sp>
    </p:spTree>
    <p:extLst>
      <p:ext uri="{BB962C8B-B14F-4D97-AF65-F5344CB8AC3E}">
        <p14:creationId xmlns:p14="http://schemas.microsoft.com/office/powerpoint/2010/main" val="26004432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83</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L’amélioration continue en entreprise</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16ADCF66-3B4F-47B1-8E92-6DB0DDCC45F6}"/>
              </a:ext>
            </a:extLst>
          </p:cNvPr>
          <p:cNvSpPr/>
          <p:nvPr/>
        </p:nvSpPr>
        <p:spPr>
          <a:xfrm>
            <a:off x="623942" y="1986607"/>
            <a:ext cx="10768406" cy="3416320"/>
          </a:xfrm>
          <a:prstGeom prst="rect">
            <a:avLst/>
          </a:prstGeom>
        </p:spPr>
        <p:txBody>
          <a:bodyPr wrap="square">
            <a:spAutoFit/>
          </a:bodyPr>
          <a:lstStyle/>
          <a:p>
            <a:pPr algn="just"/>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C’est le problème de tous ! Les personnes doivent être formées de manière à encourager l’amélioration continue.</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Il est aussi possible d’inclure les équipes des prestataires dans les actions d’améliorations et d’inciter le prestataire à s’améliorer lui-même.</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différentes opportunités d’amélioration sont enregistrées au fil du temps dans un Registre d’Amélioration Continue (CIR) ;</a:t>
            </a:r>
          </a:p>
        </p:txBody>
      </p:sp>
    </p:spTree>
    <p:extLst>
      <p:ext uri="{BB962C8B-B14F-4D97-AF65-F5344CB8AC3E}">
        <p14:creationId xmlns:p14="http://schemas.microsoft.com/office/powerpoint/2010/main" val="1099111214"/>
      </p:ext>
    </p:extLst>
  </p:cSld>
  <p:clrMapOvr>
    <a:masterClrMapping/>
  </p:clrMapOvr>
  <p:transition spd="slow">
    <p:cove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84</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Le registre d’amélioration continue (CIR)</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16ADCF66-3B4F-47B1-8E92-6DB0DDCC45F6}"/>
              </a:ext>
            </a:extLst>
          </p:cNvPr>
          <p:cNvSpPr/>
          <p:nvPr/>
        </p:nvSpPr>
        <p:spPr>
          <a:xfrm>
            <a:off x="623942" y="1986607"/>
            <a:ext cx="10768406" cy="2308324"/>
          </a:xfrm>
          <a:prstGeom prst="rect">
            <a:avLst/>
          </a:prstGeom>
        </p:spPr>
        <p:txBody>
          <a:bodyPr wrap="square">
            <a:spAutoFit/>
          </a:bodyPr>
          <a:lstStyle/>
          <a:p>
            <a:pPr algn="just"/>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différentes opportunités d’amélioration sont enregistrées au fil du temps dans un Registre d’Amélioration Continue (CIR)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Il peut exister plusieurs CIR dans l’organisation, ils peuvent être gérés par des équipes, par des personnes, des départements, des BU, …</a:t>
            </a:r>
          </a:p>
        </p:txBody>
      </p:sp>
    </p:spTree>
    <p:extLst>
      <p:ext uri="{BB962C8B-B14F-4D97-AF65-F5344CB8AC3E}">
        <p14:creationId xmlns:p14="http://schemas.microsoft.com/office/powerpoint/2010/main" val="3826082171"/>
      </p:ext>
    </p:extLst>
  </p:cSld>
  <p:clrMapOvr>
    <a:masterClrMapping/>
  </p:clrMapOvr>
  <p:transition spd="slow">
    <p:cove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85</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 la sécurité de l’information</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16ADCF66-3B4F-47B1-8E92-6DB0DDCC45F6}"/>
              </a:ext>
            </a:extLst>
          </p:cNvPr>
          <p:cNvSpPr/>
          <p:nvPr/>
        </p:nvSpPr>
        <p:spPr>
          <a:xfrm>
            <a:off x="623942" y="1986607"/>
            <a:ext cx="10768406" cy="3046988"/>
          </a:xfrm>
          <a:prstGeom prst="rect">
            <a:avLst/>
          </a:prstGeom>
        </p:spPr>
        <p:txBody>
          <a:bodyPr wrap="square">
            <a:spAutoFit/>
          </a:bodyPr>
          <a:lstStyle/>
          <a:p>
            <a:pPr algn="just"/>
            <a:endParaRPr lang="fr-FR" sz="2400" dirty="0">
              <a:latin typeface="Times New Roman" panose="02020603050405020304" pitchFamily="18" charset="0"/>
              <a:cs typeface="Times New Roman" panose="02020603050405020304" pitchFamily="18" charset="0"/>
            </a:endParaRPr>
          </a:p>
          <a:p>
            <a:pPr algn="just"/>
            <a:r>
              <a:rPr lang="fr-FR" sz="2400" b="1" u="sng" dirty="0">
                <a:latin typeface="Times New Roman" panose="02020603050405020304" pitchFamily="18" charset="0"/>
                <a:cs typeface="Times New Roman" panose="02020603050405020304" pitchFamily="18" charset="0"/>
              </a:rPr>
              <a:t>Raison d’être : </a:t>
            </a:r>
          </a:p>
          <a:p>
            <a:pPr algn="just"/>
            <a:endParaRPr lang="fr-FR" sz="2400" b="1" u="sng"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Protéger les informations dont l’organisation à besoin pour mener ses activités. Cela inclut la compréhension et la gestion des risques liés à la confidentialité, à l’intégrité, et à la disponibilité des informations, ainsi que les autres aspects de la sécurité de l’information tels que l’authentification (s’assurer de l’identité d’une personne) et la non-répudiation (s’assurer que personne ne peut nier avoir effectué une action).</a:t>
            </a:r>
          </a:p>
        </p:txBody>
      </p:sp>
    </p:spTree>
    <p:extLst>
      <p:ext uri="{BB962C8B-B14F-4D97-AF65-F5344CB8AC3E}">
        <p14:creationId xmlns:p14="http://schemas.microsoft.com/office/powerpoint/2010/main" val="270803295"/>
      </p:ext>
    </p:extLst>
  </p:cSld>
  <p:clrMapOvr>
    <a:masterClrMapping/>
  </p:clrMapOvr>
  <p:transition spd="slow">
    <p:cove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86</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 la sécurité de l’information</a:t>
            </a:r>
          </a:p>
        </p:txBody>
      </p:sp>
      <p:sp>
        <p:nvSpPr>
          <p:cNvPr id="5" name="Rectangle 4">
            <a:extLst>
              <a:ext uri="{FF2B5EF4-FFF2-40B4-BE49-F238E27FC236}">
                <a16:creationId xmlns:a16="http://schemas.microsoft.com/office/drawing/2014/main" id="{16ADCF66-3B4F-47B1-8E92-6DB0DDCC45F6}"/>
              </a:ext>
            </a:extLst>
          </p:cNvPr>
          <p:cNvSpPr/>
          <p:nvPr/>
        </p:nvSpPr>
        <p:spPr>
          <a:xfrm>
            <a:off x="623942" y="1986607"/>
            <a:ext cx="10961506" cy="3416320"/>
          </a:xfrm>
          <a:prstGeom prst="rect">
            <a:avLst/>
          </a:prstGeom>
        </p:spPr>
        <p:txBody>
          <a:bodyPr wrap="square">
            <a:spAutoFit/>
          </a:bodyPr>
          <a:lstStyle/>
          <a:p>
            <a:pPr algn="just"/>
            <a:endParaRPr lang="fr-FR" sz="2400"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La sécurité requise est établie au moyen de politiques, de processus, de comportements, de la gestion des risques et de contrôle, qui doivent maintenir l’équilibre entre :</a:t>
            </a:r>
          </a:p>
          <a:p>
            <a:pPr algn="just"/>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Prévention : s’assurer que des incidents de sécurité ne se produisent pas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Détection : détecter avec rapidité et fiabilité les incidents qui ne peuvent être évités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Correction : reprendre après les incidents une fois qu’ils sont détectés.</a:t>
            </a:r>
          </a:p>
        </p:txBody>
      </p:sp>
    </p:spTree>
    <p:extLst>
      <p:ext uri="{BB962C8B-B14F-4D97-AF65-F5344CB8AC3E}">
        <p14:creationId xmlns:p14="http://schemas.microsoft.com/office/powerpoint/2010/main" val="4199434152"/>
      </p:ext>
    </p:extLst>
  </p:cSld>
  <p:clrMapOvr>
    <a:masterClrMapping/>
  </p:clrMapOvr>
  <p:transition spd="slow">
    <p:cove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87</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fournisseurs</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16ADCF66-3B4F-47B1-8E92-6DB0DDCC45F6}"/>
              </a:ext>
            </a:extLst>
          </p:cNvPr>
          <p:cNvSpPr/>
          <p:nvPr/>
        </p:nvSpPr>
        <p:spPr>
          <a:xfrm>
            <a:off x="623942" y="1986607"/>
            <a:ext cx="10768406" cy="3046988"/>
          </a:xfrm>
          <a:prstGeom prst="rect">
            <a:avLst/>
          </a:prstGeom>
        </p:spPr>
        <p:txBody>
          <a:bodyPr wrap="square">
            <a:spAutoFit/>
          </a:bodyPr>
          <a:lstStyle/>
          <a:p>
            <a:pPr algn="just"/>
            <a:endParaRPr lang="fr-FR" sz="2400" dirty="0">
              <a:latin typeface="Times New Roman" panose="02020603050405020304" pitchFamily="18" charset="0"/>
              <a:cs typeface="Times New Roman" panose="02020603050405020304" pitchFamily="18" charset="0"/>
            </a:endParaRPr>
          </a:p>
          <a:p>
            <a:pPr algn="just"/>
            <a:r>
              <a:rPr lang="fr-FR" sz="2400" b="1" u="sng" dirty="0">
                <a:latin typeface="Times New Roman" panose="02020603050405020304" pitchFamily="18" charset="0"/>
                <a:cs typeface="Times New Roman" panose="02020603050405020304" pitchFamily="18" charset="0"/>
              </a:rPr>
              <a:t>Raison d’être : </a:t>
            </a:r>
          </a:p>
          <a:p>
            <a:pPr algn="just"/>
            <a:endParaRPr lang="fr-FR" sz="2400"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S'assurer que les fournisseurs d’une organisation et leurs niveaux de performances sont gérés de manière appropriée, afin de soutenir l’approvisionnement en produits et services de qualité, parfaitement intégrés. Ceci inclut le fait de devoir créer des relations collaboratives plus importantes avec les fournisseurs clés pour révéler et aider à créer de la valeur supplémentaire tout en réduisant les risques.</a:t>
            </a:r>
          </a:p>
        </p:txBody>
      </p:sp>
    </p:spTree>
    <p:extLst>
      <p:ext uri="{BB962C8B-B14F-4D97-AF65-F5344CB8AC3E}">
        <p14:creationId xmlns:p14="http://schemas.microsoft.com/office/powerpoint/2010/main" val="3115413276"/>
      </p:ext>
    </p:extLst>
  </p:cSld>
  <p:clrMapOvr>
    <a:masterClrMapping/>
  </p:clrMapOvr>
  <p:transition spd="slow">
    <p:cove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88</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fournisseurs</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16ADCF66-3B4F-47B1-8E92-6DB0DDCC45F6}"/>
              </a:ext>
            </a:extLst>
          </p:cNvPr>
          <p:cNvSpPr/>
          <p:nvPr/>
        </p:nvSpPr>
        <p:spPr>
          <a:xfrm>
            <a:off x="623942" y="1986607"/>
            <a:ext cx="10768406" cy="3416320"/>
          </a:xfrm>
          <a:prstGeom prst="rect">
            <a:avLst/>
          </a:prstGeom>
        </p:spPr>
        <p:txBody>
          <a:bodyPr wrap="square">
            <a:spAutoFit/>
          </a:bodyPr>
          <a:lstStyle/>
          <a:p>
            <a:pPr algn="just"/>
            <a:endParaRPr lang="fr-FR" sz="2400"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Les activités fondamentales de cette pratique incluent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Créer un point unique de visibilité et de contrôle pour assurer la cohérence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Tenir à jour des informations de gestion relatives à la stratégie, à la politique et aux contrats des fournisseurs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Négocier et conclure les contrats et les accords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Gérer les relations et les contrats avec les fournisseurs internes et externes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Gérer la performance des fournisseurs.</a:t>
            </a:r>
          </a:p>
        </p:txBody>
      </p:sp>
    </p:spTree>
    <p:extLst>
      <p:ext uri="{BB962C8B-B14F-4D97-AF65-F5344CB8AC3E}">
        <p14:creationId xmlns:p14="http://schemas.microsoft.com/office/powerpoint/2010/main" val="2938063739"/>
      </p:ext>
    </p:extLst>
  </p:cSld>
  <p:clrMapOvr>
    <a:masterClrMapping/>
  </p:clrMapOvr>
  <p:transition spd="slow">
    <p:cove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89</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L’amélioration continue en entreprise</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16ADCF66-3B4F-47B1-8E92-6DB0DDCC45F6}"/>
              </a:ext>
            </a:extLst>
          </p:cNvPr>
          <p:cNvSpPr/>
          <p:nvPr/>
        </p:nvSpPr>
        <p:spPr>
          <a:xfrm>
            <a:off x="623942" y="1986607"/>
            <a:ext cx="10768406" cy="3416320"/>
          </a:xfrm>
          <a:prstGeom prst="rect">
            <a:avLst/>
          </a:prstGeom>
        </p:spPr>
        <p:txBody>
          <a:bodyPr wrap="square">
            <a:spAutoFit/>
          </a:bodyPr>
          <a:lstStyle/>
          <a:p>
            <a:pPr algn="just"/>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C’est le problème de tous ! Les personnes doivent être formées de manière à encourager l’amélioration continue.</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Il est aussi possible d’inclure les équipes des prestataires dans les actions d’améliorations et d’inciter le prestataire à s’améliorer lui-même.</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différentes opportunités d’amélioration sont enregistrées au fil du temps dans un Registre d’Amélioration Continue (CIR) ;</a:t>
            </a:r>
          </a:p>
        </p:txBody>
      </p:sp>
    </p:spTree>
    <p:extLst>
      <p:ext uri="{BB962C8B-B14F-4D97-AF65-F5344CB8AC3E}">
        <p14:creationId xmlns:p14="http://schemas.microsoft.com/office/powerpoint/2010/main" val="133104956"/>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9</a:t>
            </a:fld>
            <a:endParaRPr lang="fr-FR"/>
          </a:p>
        </p:txBody>
      </p:sp>
      <p:sp>
        <p:nvSpPr>
          <p:cNvPr id="5" name="ZoneTexte 4"/>
          <p:cNvSpPr txBox="1"/>
          <p:nvPr/>
        </p:nvSpPr>
        <p:spPr>
          <a:xfrm>
            <a:off x="914400" y="462579"/>
            <a:ext cx="10607040" cy="830997"/>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parties prenantes</a:t>
            </a:r>
          </a:p>
        </p:txBody>
      </p:sp>
      <p:sp>
        <p:nvSpPr>
          <p:cNvPr id="6" name="Rectangle 5"/>
          <p:cNvSpPr/>
          <p:nvPr/>
        </p:nvSpPr>
        <p:spPr>
          <a:xfrm>
            <a:off x="666973" y="2097623"/>
            <a:ext cx="10768406" cy="2308324"/>
          </a:xfrm>
          <a:prstGeom prst="rect">
            <a:avLst/>
          </a:prstGeom>
        </p:spPr>
        <p:txBody>
          <a:bodyPr wrap="square">
            <a:spAutoFit/>
          </a:bodyPr>
          <a:lstStyle/>
          <a:p>
            <a:r>
              <a:rPr lang="fr-FR" sz="2400" b="1" u="sng" dirty="0">
                <a:latin typeface="Times New Roman" panose="02020603050405020304" pitchFamily="18" charset="0"/>
                <a:cs typeface="Times New Roman" panose="02020603050405020304" pitchFamily="18" charset="0"/>
              </a:rPr>
              <a:t>Les consommateurs du service :</a:t>
            </a:r>
          </a:p>
          <a:p>
            <a:endParaRPr lang="fr-FR" sz="2400" b="1" u="sng" dirty="0">
              <a:latin typeface="Times New Roman" panose="02020603050405020304" pitchFamily="18" charset="0"/>
              <a:cs typeface="Times New Roman" panose="02020603050405020304" pitchFamily="18" charset="0"/>
            </a:endParaRPr>
          </a:p>
          <a:p>
            <a:r>
              <a:rPr lang="fr-FR" sz="2400" dirty="0">
                <a:latin typeface="Times New Roman" panose="02020603050405020304" pitchFamily="18" charset="0"/>
                <a:cs typeface="Times New Roman" panose="02020603050405020304" pitchFamily="18" charset="0"/>
              </a:rPr>
              <a:t>Lorsque les organisations reçoivent des services, elles deviennent alors des consommateurs de service. Le rôle de consommateur est générique. En réalité, il existe d’autres types de rôles impliqués (le client, l’utilisateur et le sponsor).</a:t>
            </a:r>
          </a:p>
          <a:p>
            <a:r>
              <a:rPr lang="fr-FR" sz="2400" dirty="0">
                <a:latin typeface="Times New Roman" panose="02020603050405020304" pitchFamily="18" charset="0"/>
                <a:cs typeface="Times New Roman" panose="02020603050405020304" pitchFamily="18" charset="0"/>
              </a:rPr>
              <a:t>Ces rôles peuvent être combinés ou séparés.</a:t>
            </a:r>
          </a:p>
        </p:txBody>
      </p:sp>
    </p:spTree>
    <p:extLst>
      <p:ext uri="{BB962C8B-B14F-4D97-AF65-F5344CB8AC3E}">
        <p14:creationId xmlns:p14="http://schemas.microsoft.com/office/powerpoint/2010/main" val="520759858"/>
      </p:ext>
    </p:extLst>
  </p:cSld>
  <p:clrMapOvr>
    <a:masterClrMapping/>
  </p:clrMapOvr>
  <p:transition spd="slow">
    <p:cove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90</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relations</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16ADCF66-3B4F-47B1-8E92-6DB0DDCC45F6}"/>
              </a:ext>
            </a:extLst>
          </p:cNvPr>
          <p:cNvSpPr/>
          <p:nvPr/>
        </p:nvSpPr>
        <p:spPr>
          <a:xfrm>
            <a:off x="623942" y="1986607"/>
            <a:ext cx="10768406" cy="2308324"/>
          </a:xfrm>
          <a:prstGeom prst="rect">
            <a:avLst/>
          </a:prstGeom>
        </p:spPr>
        <p:txBody>
          <a:bodyPr wrap="square">
            <a:spAutoFit/>
          </a:bodyPr>
          <a:lstStyle/>
          <a:p>
            <a:pPr algn="just"/>
            <a:endParaRPr lang="fr-FR" sz="2400" dirty="0">
              <a:latin typeface="Times New Roman" panose="02020603050405020304" pitchFamily="18" charset="0"/>
              <a:cs typeface="Times New Roman" panose="02020603050405020304" pitchFamily="18" charset="0"/>
            </a:endParaRPr>
          </a:p>
          <a:p>
            <a:pPr algn="just"/>
            <a:r>
              <a:rPr lang="fr-FR" sz="2400" b="1" u="sng" dirty="0">
                <a:latin typeface="Times New Roman" panose="02020603050405020304" pitchFamily="18" charset="0"/>
                <a:cs typeface="Times New Roman" panose="02020603050405020304" pitchFamily="18" charset="0"/>
              </a:rPr>
              <a:t>Raison d’être :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Établir et à entretenir des liens entre une organisation et ses parties prenantes aux niveaux stratégiques et tactiques. Cette pratique inclut l’identification, l’analyse, la surveillance et l’amélioration continue des relations avec et entre les parties prenantes.</a:t>
            </a:r>
          </a:p>
        </p:txBody>
      </p:sp>
    </p:spTree>
    <p:extLst>
      <p:ext uri="{BB962C8B-B14F-4D97-AF65-F5344CB8AC3E}">
        <p14:creationId xmlns:p14="http://schemas.microsoft.com/office/powerpoint/2010/main" val="3328836962"/>
      </p:ext>
    </p:extLst>
  </p:cSld>
  <p:clrMapOvr>
    <a:masterClrMapping/>
  </p:clrMapOvr>
  <p:transition spd="slow">
    <p:cove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91</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La gestion des relations</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16ADCF66-3B4F-47B1-8E92-6DB0DDCC45F6}"/>
              </a:ext>
            </a:extLst>
          </p:cNvPr>
          <p:cNvSpPr/>
          <p:nvPr/>
        </p:nvSpPr>
        <p:spPr>
          <a:xfrm>
            <a:off x="623942" y="1986607"/>
            <a:ext cx="10768406" cy="4154984"/>
          </a:xfrm>
          <a:prstGeom prst="rect">
            <a:avLst/>
          </a:prstGeom>
        </p:spPr>
        <p:txBody>
          <a:bodyPr wrap="square">
            <a:spAutoFit/>
          </a:bodyPr>
          <a:lstStyle/>
          <a:p>
            <a:pPr algn="just"/>
            <a:endParaRPr lang="fr-FR" sz="2400"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La pratique de gestion des relations permet de s’assurer que :</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besoins et les motivations des parties prenantes sont compris et que les produits et les services dont priorisés de manière appropriés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La satisfaction des parties prenantes est élevée et qu’une relation constructive entre l’organisation et les parties prenantes est établie et maintenue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Toute plainte et escalade des parties prenantes sont convenablement traitées grâce à un processus à la fois agréable et formel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exigences contradictoires des parties prenantes font l’objet d’une médiation appropriée.</a:t>
            </a:r>
          </a:p>
        </p:txBody>
      </p:sp>
    </p:spTree>
    <p:extLst>
      <p:ext uri="{BB962C8B-B14F-4D97-AF65-F5344CB8AC3E}">
        <p14:creationId xmlns:p14="http://schemas.microsoft.com/office/powerpoint/2010/main" val="2373729404"/>
      </p:ext>
    </p:extLst>
  </p:cSld>
  <p:clrMapOvr>
    <a:masterClrMapping/>
  </p:clrMapOvr>
  <p:transition spd="slow">
    <p:cove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92</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2246769"/>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L’habilitation des changements</a:t>
            </a:r>
          </a:p>
          <a:p>
            <a:pPr algn="ctr"/>
            <a:r>
              <a:rPr lang="fr-FR" sz="4400" dirty="0">
                <a:effectLst>
                  <a:reflection blurRad="6350" stA="55000" endA="300" endPos="45500" dir="5400000" sy="-100000" algn="bl" rotWithShape="0"/>
                </a:effectLst>
              </a:rPr>
              <a:t>(contrôle des changements)</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16ADCF66-3B4F-47B1-8E92-6DB0DDCC45F6}"/>
              </a:ext>
            </a:extLst>
          </p:cNvPr>
          <p:cNvSpPr/>
          <p:nvPr/>
        </p:nvSpPr>
        <p:spPr>
          <a:xfrm>
            <a:off x="623942" y="2398087"/>
            <a:ext cx="10768406" cy="3416320"/>
          </a:xfrm>
          <a:prstGeom prst="rect">
            <a:avLst/>
          </a:prstGeom>
        </p:spPr>
        <p:txBody>
          <a:bodyPr wrap="square">
            <a:spAutoFit/>
          </a:bodyPr>
          <a:lstStyle/>
          <a:p>
            <a:pPr algn="just"/>
            <a:endParaRPr lang="fr-FR" sz="2400" dirty="0">
              <a:latin typeface="Times New Roman" panose="02020603050405020304" pitchFamily="18" charset="0"/>
              <a:cs typeface="Times New Roman" panose="02020603050405020304" pitchFamily="18" charset="0"/>
            </a:endParaRPr>
          </a:p>
          <a:p>
            <a:pPr algn="just"/>
            <a:r>
              <a:rPr lang="fr-FR" sz="2400" b="1" u="sng" dirty="0">
                <a:latin typeface="Times New Roman" panose="02020603050405020304" pitchFamily="18" charset="0"/>
                <a:cs typeface="Times New Roman" panose="02020603050405020304" pitchFamily="18" charset="0"/>
              </a:rPr>
              <a:t>Raison d’être :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Maximiser le nombre de changements réussis pour les services et les produits en s’assurant que les risques ont été correctement évalués, en autorisant les changements et en gérant le calendrier des changements.</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algn="just"/>
            <a:r>
              <a:rPr lang="fr-FR" sz="2400" b="1" u="sng" dirty="0">
                <a:latin typeface="Times New Roman" panose="02020603050405020304" pitchFamily="18" charset="0"/>
                <a:cs typeface="Times New Roman" panose="02020603050405020304" pitchFamily="18" charset="0"/>
              </a:rPr>
              <a:t>Un changement : </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Ajout, modification ou suppression de tout ce qui pourrait avoir un effet direct ou indirect sur les services.</a:t>
            </a:r>
          </a:p>
        </p:txBody>
      </p:sp>
    </p:spTree>
    <p:extLst>
      <p:ext uri="{BB962C8B-B14F-4D97-AF65-F5344CB8AC3E}">
        <p14:creationId xmlns:p14="http://schemas.microsoft.com/office/powerpoint/2010/main" val="3977568698"/>
      </p:ext>
    </p:extLst>
  </p:cSld>
  <p:clrMapOvr>
    <a:masterClrMapping/>
  </p:clrMapOvr>
  <p:transition spd="slow">
    <p:cove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93</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2185214"/>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L’habilitation des changements</a:t>
            </a:r>
          </a:p>
          <a:p>
            <a:pPr algn="ctr"/>
            <a:r>
              <a:rPr lang="fr-FR" sz="4400" dirty="0">
                <a:effectLst>
                  <a:reflection blurRad="6350" stA="55000" endA="300" endPos="45500" dir="5400000" sy="-100000" algn="bl" rotWithShape="0"/>
                </a:effectLst>
              </a:rPr>
              <a:t>Changements et changements organisationnel</a:t>
            </a:r>
          </a:p>
        </p:txBody>
      </p:sp>
      <p:sp>
        <p:nvSpPr>
          <p:cNvPr id="7" name="Rectangle 6">
            <a:extLst>
              <a:ext uri="{FF2B5EF4-FFF2-40B4-BE49-F238E27FC236}">
                <a16:creationId xmlns:a16="http://schemas.microsoft.com/office/drawing/2014/main" id="{5F67D1B9-18BC-4A6C-83A6-BEF1804D801E}"/>
              </a:ext>
            </a:extLst>
          </p:cNvPr>
          <p:cNvSpPr/>
          <p:nvPr/>
        </p:nvSpPr>
        <p:spPr>
          <a:xfrm>
            <a:off x="623942" y="2398087"/>
            <a:ext cx="10768406" cy="3416320"/>
          </a:xfrm>
          <a:prstGeom prst="rect">
            <a:avLst/>
          </a:prstGeom>
        </p:spPr>
        <p:txBody>
          <a:bodyPr wrap="square">
            <a:spAutoFit/>
          </a:bodyPr>
          <a:lstStyle/>
          <a:p>
            <a:pPr algn="just"/>
            <a:endParaRPr lang="fr-FR" sz="2400" dirty="0">
              <a:latin typeface="Times New Roman" panose="02020603050405020304" pitchFamily="18" charset="0"/>
              <a:cs typeface="Times New Roman" panose="02020603050405020304" pitchFamily="18" charset="0"/>
            </a:endParaRPr>
          </a:p>
          <a:p>
            <a:pPr algn="just"/>
            <a:r>
              <a:rPr lang="fr-FR" sz="2400" dirty="0">
                <a:latin typeface="Times New Roman" panose="02020603050405020304" pitchFamily="18" charset="0"/>
                <a:cs typeface="Times New Roman" panose="02020603050405020304" pitchFamily="18" charset="0"/>
              </a:rPr>
              <a:t>Il est important de différencier la pratique d’habilitation des changements et la pratique de gestion des changements organisationnels.</a:t>
            </a:r>
          </a:p>
          <a:p>
            <a:pPr algn="just"/>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 changement organisationnel gère l’aspect humain des changements pour assurer que les transformations organisationnelles liées aux projets d’améliorations seront effectivement mises en œuvre.</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L’habilitation des changements est généralement focalisé sur les changements liés aux produits et aux services.</a:t>
            </a:r>
          </a:p>
        </p:txBody>
      </p:sp>
    </p:spTree>
    <p:extLst>
      <p:ext uri="{BB962C8B-B14F-4D97-AF65-F5344CB8AC3E}">
        <p14:creationId xmlns:p14="http://schemas.microsoft.com/office/powerpoint/2010/main" val="536907534"/>
      </p:ext>
    </p:extLst>
  </p:cSld>
  <p:clrMapOvr>
    <a:masterClrMapping/>
  </p:clrMapOvr>
  <p:transition spd="slow">
    <p:cove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94</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Les types de changement</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16ADCF66-3B4F-47B1-8E92-6DB0DDCC45F6}"/>
              </a:ext>
            </a:extLst>
          </p:cNvPr>
          <p:cNvSpPr/>
          <p:nvPr/>
        </p:nvSpPr>
        <p:spPr>
          <a:xfrm>
            <a:off x="623942" y="1986607"/>
            <a:ext cx="10768406" cy="4524315"/>
          </a:xfrm>
          <a:prstGeom prst="rect">
            <a:avLst/>
          </a:prstGeom>
        </p:spPr>
        <p:txBody>
          <a:bodyPr wrap="square">
            <a:spAutoFit/>
          </a:bodyPr>
          <a:lstStyle/>
          <a:p>
            <a:pPr algn="just"/>
            <a:endParaRPr lang="fr-FR" sz="2400" dirty="0">
              <a:latin typeface="Times New Roman" panose="02020603050405020304" pitchFamily="18" charset="0"/>
              <a:cs typeface="Times New Roman" panose="02020603050405020304" pitchFamily="18" charset="0"/>
            </a:endParaRPr>
          </a:p>
          <a:p>
            <a:pPr algn="ctr"/>
            <a:r>
              <a:rPr lang="fr-FR" sz="2400" b="1" u="sng" dirty="0">
                <a:latin typeface="Times New Roman" panose="02020603050405020304" pitchFamily="18" charset="0"/>
                <a:cs typeface="Times New Roman" panose="02020603050405020304" pitchFamily="18" charset="0"/>
              </a:rPr>
              <a:t>Les changements standards</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Ce sont des changements ayant un risque très faible.</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Ils sont préautorisés, bien maîtrisés et bien documentés et peuvent être mis en œuvre sans avoir besoin d’autorisation supplémentaire.</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Ils sont souvent déclenchés par des demandes de service, mais ils peuvent aussi être des changements opérationnels.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Lorsque la procédure pour un changement standard est créée, il faut alors réaliser une évaluation complète des risques et une autorisation de la part du contrôle des changements. Il n’est nécessaire de réaliser cette activité qu’une seule fois tant que la procédure n’est pas modifiée.</a:t>
            </a:r>
          </a:p>
        </p:txBody>
      </p:sp>
    </p:spTree>
    <p:extLst>
      <p:ext uri="{BB962C8B-B14F-4D97-AF65-F5344CB8AC3E}">
        <p14:creationId xmlns:p14="http://schemas.microsoft.com/office/powerpoint/2010/main" val="1851648414"/>
      </p:ext>
    </p:extLst>
  </p:cSld>
  <p:clrMapOvr>
    <a:masterClrMapping/>
  </p:clrMapOvr>
  <p:transition spd="slow">
    <p:cove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95</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Les types de changement</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16ADCF66-3B4F-47B1-8E92-6DB0DDCC45F6}"/>
              </a:ext>
            </a:extLst>
          </p:cNvPr>
          <p:cNvSpPr/>
          <p:nvPr/>
        </p:nvSpPr>
        <p:spPr>
          <a:xfrm>
            <a:off x="623942" y="1986607"/>
            <a:ext cx="10768406" cy="4154984"/>
          </a:xfrm>
          <a:prstGeom prst="rect">
            <a:avLst/>
          </a:prstGeom>
        </p:spPr>
        <p:txBody>
          <a:bodyPr wrap="square">
            <a:spAutoFit/>
          </a:bodyPr>
          <a:lstStyle/>
          <a:p>
            <a:pPr algn="ctr"/>
            <a:r>
              <a:rPr lang="fr-FR" sz="2400" b="1" u="sng" dirty="0">
                <a:latin typeface="Times New Roman" panose="02020603050405020304" pitchFamily="18" charset="0"/>
                <a:cs typeface="Times New Roman" panose="02020603050405020304" pitchFamily="18" charset="0"/>
              </a:rPr>
              <a:t>Les changements urgents</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Ce sont des changements devant être mis en œuvre le plus rapidement possible ; par exemple pour résoudre un incident ou déployer un patch de sécurité.</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Ces changements ne sont pas planifiés dans le calendrier des changements et le processus pour leur évaluation est rapidement expédié pour assurer une mise en </a:t>
            </a:r>
            <a:r>
              <a:rPr lang="fr-FR" sz="2400" dirty="0" err="1">
                <a:latin typeface="Times New Roman" panose="02020603050405020304" pitchFamily="18" charset="0"/>
                <a:cs typeface="Times New Roman" panose="02020603050405020304" pitchFamily="18" charset="0"/>
              </a:rPr>
              <a:t>oeuvre</a:t>
            </a:r>
            <a:r>
              <a:rPr lang="fr-FR" sz="2400" dirty="0">
                <a:latin typeface="Times New Roman" panose="02020603050405020304" pitchFamily="18" charset="0"/>
                <a:cs typeface="Times New Roman" panose="02020603050405020304" pitchFamily="18" charset="0"/>
              </a:rPr>
              <a:t> rapide.</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Autant que possible, ces changements devraient avoir le même niveau d’évaluation, de test et d’autorisation que les changements normaux.</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Il est possible d’avoir une autorité séparée pour ce type de changements, par exemple des managers de direction comprenant bien les risques métier.</a:t>
            </a:r>
          </a:p>
        </p:txBody>
      </p:sp>
    </p:spTree>
    <p:extLst>
      <p:ext uri="{BB962C8B-B14F-4D97-AF65-F5344CB8AC3E}">
        <p14:creationId xmlns:p14="http://schemas.microsoft.com/office/powerpoint/2010/main" val="715472968"/>
      </p:ext>
    </p:extLst>
  </p:cSld>
  <p:clrMapOvr>
    <a:masterClrMapping/>
  </p:clrMapOvr>
  <p:transition spd="slow">
    <p:cove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96</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Les types de changement</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16ADCF66-3B4F-47B1-8E92-6DB0DDCC45F6}"/>
              </a:ext>
            </a:extLst>
          </p:cNvPr>
          <p:cNvSpPr/>
          <p:nvPr/>
        </p:nvSpPr>
        <p:spPr>
          <a:xfrm>
            <a:off x="329184" y="1986607"/>
            <a:ext cx="11649456" cy="4524315"/>
          </a:xfrm>
          <a:prstGeom prst="rect">
            <a:avLst/>
          </a:prstGeom>
        </p:spPr>
        <p:txBody>
          <a:bodyPr wrap="square">
            <a:spAutoFit/>
          </a:bodyPr>
          <a:lstStyle/>
          <a:p>
            <a:pPr algn="ctr"/>
            <a:r>
              <a:rPr lang="fr-FR" sz="2400" b="1" u="sng" dirty="0">
                <a:latin typeface="Times New Roman" panose="02020603050405020304" pitchFamily="18" charset="0"/>
                <a:cs typeface="Times New Roman" panose="02020603050405020304" pitchFamily="18" charset="0"/>
              </a:rPr>
              <a:t>Les changements normaux</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Ce sont des changements ayant besoin d’être planifiés, évalués et autorisés selon un processus.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Des modèles de changements peuvent être utilisés en se basant sur le type de changement, de manière à déterminer rapidement les rôles nécessaires pour les évaluations et autorisations.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Certains changements ont des risques très faibles et peuvent alors bénéficier d’une autorisation très rapide, voire automatique comme dans le cas de déploiement continu.</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D’autres changements ont de très hauts risques et doivent parfois être autorisés par le comité de direction.</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Les changements normaux sont initiés par une demande de changement (RFC).</a:t>
            </a:r>
          </a:p>
        </p:txBody>
      </p:sp>
    </p:spTree>
    <p:extLst>
      <p:ext uri="{BB962C8B-B14F-4D97-AF65-F5344CB8AC3E}">
        <p14:creationId xmlns:p14="http://schemas.microsoft.com/office/powerpoint/2010/main" val="3703434839"/>
      </p:ext>
    </p:extLst>
  </p:cSld>
  <p:clrMapOvr>
    <a:masterClrMapping/>
  </p:clrMapOvr>
  <p:transition spd="slow">
    <p:cove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97</a:t>
            </a:fld>
            <a:endParaRPr lang="fr-FR" dirty="0"/>
          </a:p>
        </p:txBody>
      </p:sp>
      <p:sp>
        <p:nvSpPr>
          <p:cNvPr id="6" name="ZoneTexte 5">
            <a:extLst>
              <a:ext uri="{FF2B5EF4-FFF2-40B4-BE49-F238E27FC236}">
                <a16:creationId xmlns:a16="http://schemas.microsoft.com/office/drawing/2014/main" id="{D24F84C6-A599-48BC-870A-D13F4A0BD17D}"/>
              </a:ext>
            </a:extLst>
          </p:cNvPr>
          <p:cNvSpPr txBox="1"/>
          <p:nvPr/>
        </p:nvSpPr>
        <p:spPr>
          <a:xfrm>
            <a:off x="914400" y="462579"/>
            <a:ext cx="10607040"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Les types de changement</a:t>
            </a:r>
            <a:endParaRPr lang="fr-FR" sz="4800" dirty="0">
              <a:effectLst>
                <a:reflection blurRad="6350" stA="55000" endA="300" endPos="45500" dir="5400000" sy="-100000" algn="bl" rotWithShape="0"/>
              </a:effectLst>
            </a:endParaRPr>
          </a:p>
        </p:txBody>
      </p:sp>
      <p:sp>
        <p:nvSpPr>
          <p:cNvPr id="5" name="Rectangle 4">
            <a:extLst>
              <a:ext uri="{FF2B5EF4-FFF2-40B4-BE49-F238E27FC236}">
                <a16:creationId xmlns:a16="http://schemas.microsoft.com/office/drawing/2014/main" id="{16ADCF66-3B4F-47B1-8E92-6DB0DDCC45F6}"/>
              </a:ext>
            </a:extLst>
          </p:cNvPr>
          <p:cNvSpPr/>
          <p:nvPr/>
        </p:nvSpPr>
        <p:spPr>
          <a:xfrm>
            <a:off x="623942" y="1986607"/>
            <a:ext cx="10768406" cy="3416320"/>
          </a:xfrm>
          <a:prstGeom prst="rect">
            <a:avLst/>
          </a:prstGeom>
        </p:spPr>
        <p:txBody>
          <a:bodyPr wrap="square">
            <a:spAutoFit/>
          </a:bodyPr>
          <a:lstStyle/>
          <a:p>
            <a:pPr algn="ctr"/>
            <a:endParaRPr lang="fr-FR" sz="2400" b="1" u="sng" dirty="0">
              <a:latin typeface="Times New Roman" panose="02020603050405020304" pitchFamily="18" charset="0"/>
              <a:cs typeface="Times New Roman" panose="02020603050405020304" pitchFamily="18" charset="0"/>
            </a:endParaRPr>
          </a:p>
          <a:p>
            <a:pPr algn="ctr"/>
            <a:r>
              <a:rPr lang="fr-FR" sz="2400" b="1" u="sng" dirty="0">
                <a:latin typeface="Times New Roman" panose="02020603050405020304" pitchFamily="18" charset="0"/>
                <a:cs typeface="Times New Roman" panose="02020603050405020304" pitchFamily="18" charset="0"/>
              </a:rPr>
              <a:t>Les calendriers de changements (CS)</a:t>
            </a:r>
          </a:p>
          <a:p>
            <a:pPr marL="342900" indent="-342900" algn="just">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 calendrier des changements est utilisé pour aider à planifier les changements, renforcer la communication, éviter les télescopages et attribuer les ressources.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Il peut aussi être utilisé à postériori pour avoir des informations aidant la résolution des incidents et des problèmes et améliorer la gestion des plannings.</a:t>
            </a:r>
          </a:p>
          <a:p>
            <a:pPr marL="342900" indent="-342900" algn="just">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 calendrier des changements devrait être largement communiqué dans l’organisation de manière à assurer une meilleure gestion des risques.</a:t>
            </a:r>
          </a:p>
        </p:txBody>
      </p:sp>
      <p:sp>
        <p:nvSpPr>
          <p:cNvPr id="2" name="Bulle narrative : rectangle 1">
            <a:extLst>
              <a:ext uri="{FF2B5EF4-FFF2-40B4-BE49-F238E27FC236}">
                <a16:creationId xmlns:a16="http://schemas.microsoft.com/office/drawing/2014/main" id="{9D7D7D6E-7F0C-4628-BF7C-53A79CCB28B2}"/>
              </a:ext>
            </a:extLst>
          </p:cNvPr>
          <p:cNvSpPr/>
          <p:nvPr/>
        </p:nvSpPr>
        <p:spPr>
          <a:xfrm>
            <a:off x="9665208" y="1344168"/>
            <a:ext cx="2296042" cy="1508105"/>
          </a:xfrm>
          <a:prstGeom prst="wedgeRectCallout">
            <a:avLst>
              <a:gd name="adj1" fmla="val -108555"/>
              <a:gd name="adj2" fmla="val 34641"/>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CS est l’abréviation de « Change Schedule » ou calendrier des changements </a:t>
            </a:r>
          </a:p>
        </p:txBody>
      </p:sp>
    </p:spTree>
    <p:extLst>
      <p:ext uri="{BB962C8B-B14F-4D97-AF65-F5344CB8AC3E}">
        <p14:creationId xmlns:p14="http://schemas.microsoft.com/office/powerpoint/2010/main" val="15588016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98</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73152" y="462579"/>
            <a:ext cx="12042648"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Carte thermique de l’habilitation des changements</a:t>
            </a:r>
            <a:endParaRPr lang="fr-FR" sz="4800" dirty="0">
              <a:effectLst>
                <a:reflection blurRad="6350" stA="55000" endA="300" endPos="45500" dir="5400000" sy="-100000" algn="bl" rotWithShape="0"/>
              </a:effectLst>
            </a:endParaRPr>
          </a:p>
        </p:txBody>
      </p:sp>
      <p:pic>
        <p:nvPicPr>
          <p:cNvPr id="2" name="Image 1">
            <a:extLst>
              <a:ext uri="{FF2B5EF4-FFF2-40B4-BE49-F238E27FC236}">
                <a16:creationId xmlns:a16="http://schemas.microsoft.com/office/drawing/2014/main" id="{AE460B40-A47C-4E8C-ABF0-6DF5FBEE874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395728" y="2096878"/>
            <a:ext cx="6768084" cy="4666802"/>
          </a:xfrm>
          <a:prstGeom prst="rect">
            <a:avLst/>
          </a:prstGeom>
        </p:spPr>
      </p:pic>
      <p:sp>
        <p:nvSpPr>
          <p:cNvPr id="3" name="Bulle narrative : rectangle 2">
            <a:extLst>
              <a:ext uri="{FF2B5EF4-FFF2-40B4-BE49-F238E27FC236}">
                <a16:creationId xmlns:a16="http://schemas.microsoft.com/office/drawing/2014/main" id="{F380D44F-F324-49D9-B0FB-787FF383BFD1}"/>
              </a:ext>
            </a:extLst>
          </p:cNvPr>
          <p:cNvSpPr/>
          <p:nvPr/>
        </p:nvSpPr>
        <p:spPr>
          <a:xfrm>
            <a:off x="1307592" y="2253627"/>
            <a:ext cx="2804160" cy="1175374"/>
          </a:xfrm>
          <a:prstGeom prst="wedgeRectCallout">
            <a:avLst>
              <a:gd name="adj1" fmla="val 96662"/>
              <a:gd name="adj2" fmla="val 14207"/>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Changer les produits et le</a:t>
            </a:r>
          </a:p>
          <a:p>
            <a:pPr algn="ctr"/>
            <a:r>
              <a:rPr lang="fr-FR" dirty="0">
                <a:solidFill>
                  <a:schemeClr val="tx1"/>
                </a:solidFill>
              </a:rPr>
              <a:t>portefeuille des services,</a:t>
            </a:r>
          </a:p>
          <a:p>
            <a:pPr algn="ctr"/>
            <a:r>
              <a:rPr lang="fr-FR" dirty="0">
                <a:solidFill>
                  <a:schemeClr val="tx1"/>
                </a:solidFill>
              </a:rPr>
              <a:t>les politiques, les pratiques.</a:t>
            </a:r>
          </a:p>
        </p:txBody>
      </p:sp>
      <p:sp>
        <p:nvSpPr>
          <p:cNvPr id="7" name="Bulle narrative : rectangle 6">
            <a:extLst>
              <a:ext uri="{FF2B5EF4-FFF2-40B4-BE49-F238E27FC236}">
                <a16:creationId xmlns:a16="http://schemas.microsoft.com/office/drawing/2014/main" id="{D4C6A811-1BA2-4056-8B04-ABE8AC3D50BE}"/>
              </a:ext>
            </a:extLst>
          </p:cNvPr>
          <p:cNvSpPr/>
          <p:nvPr/>
        </p:nvSpPr>
        <p:spPr>
          <a:xfrm>
            <a:off x="318549" y="4887317"/>
            <a:ext cx="2804160" cy="1175374"/>
          </a:xfrm>
          <a:prstGeom prst="wedgeRectCallout">
            <a:avLst>
              <a:gd name="adj1" fmla="val 68619"/>
              <a:gd name="adj2" fmla="val -83039"/>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Consultation et</a:t>
            </a:r>
          </a:p>
          <a:p>
            <a:pPr algn="ctr"/>
            <a:r>
              <a:rPr lang="fr-FR" dirty="0">
                <a:solidFill>
                  <a:schemeClr val="tx1"/>
                </a:solidFill>
              </a:rPr>
              <a:t>information des clients,</a:t>
            </a:r>
          </a:p>
          <a:p>
            <a:pPr algn="ctr"/>
            <a:r>
              <a:rPr lang="fr-FR" dirty="0">
                <a:solidFill>
                  <a:schemeClr val="tx1"/>
                </a:solidFill>
              </a:rPr>
              <a:t>des utilisateurs et des</a:t>
            </a:r>
          </a:p>
          <a:p>
            <a:pPr algn="ctr"/>
            <a:r>
              <a:rPr lang="fr-FR" dirty="0">
                <a:solidFill>
                  <a:schemeClr val="tx1"/>
                </a:solidFill>
              </a:rPr>
              <a:t>fournisseurs.</a:t>
            </a:r>
          </a:p>
        </p:txBody>
      </p:sp>
      <p:sp>
        <p:nvSpPr>
          <p:cNvPr id="8" name="Bulle narrative : rectangle 7">
            <a:extLst>
              <a:ext uri="{FF2B5EF4-FFF2-40B4-BE49-F238E27FC236}">
                <a16:creationId xmlns:a16="http://schemas.microsoft.com/office/drawing/2014/main" id="{7DA2E43D-0FA2-4BA8-8FD9-04897929C45A}"/>
              </a:ext>
            </a:extLst>
          </p:cNvPr>
          <p:cNvSpPr/>
          <p:nvPr/>
        </p:nvSpPr>
        <p:spPr>
          <a:xfrm>
            <a:off x="7562088" y="5349239"/>
            <a:ext cx="2804160" cy="807143"/>
          </a:xfrm>
          <a:prstGeom prst="wedgeRectCallout">
            <a:avLst>
              <a:gd name="adj1" fmla="val -100295"/>
              <a:gd name="adj2" fmla="val 22614"/>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Utilisé pour mettre en</a:t>
            </a:r>
          </a:p>
          <a:p>
            <a:pPr algn="ctr"/>
            <a:r>
              <a:rPr lang="fr-FR" dirty="0">
                <a:solidFill>
                  <a:schemeClr val="tx1"/>
                </a:solidFill>
              </a:rPr>
              <a:t>œuvre l’amélioration.</a:t>
            </a:r>
          </a:p>
        </p:txBody>
      </p:sp>
    </p:spTree>
    <p:extLst>
      <p:ext uri="{BB962C8B-B14F-4D97-AF65-F5344CB8AC3E}">
        <p14:creationId xmlns:p14="http://schemas.microsoft.com/office/powerpoint/2010/main" val="132777237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6A618B3-EA3B-42AD-8995-4713928D2168}" type="slidenum">
              <a:rPr lang="fr-FR" smtClean="0"/>
              <a:t>99</a:t>
            </a:fld>
            <a:endParaRPr lang="fr-FR"/>
          </a:p>
        </p:txBody>
      </p:sp>
      <p:sp>
        <p:nvSpPr>
          <p:cNvPr id="6" name="ZoneTexte 5">
            <a:extLst>
              <a:ext uri="{FF2B5EF4-FFF2-40B4-BE49-F238E27FC236}">
                <a16:creationId xmlns:a16="http://schemas.microsoft.com/office/drawing/2014/main" id="{D24F84C6-A599-48BC-870A-D13F4A0BD17D}"/>
              </a:ext>
            </a:extLst>
          </p:cNvPr>
          <p:cNvSpPr txBox="1"/>
          <p:nvPr/>
        </p:nvSpPr>
        <p:spPr>
          <a:xfrm>
            <a:off x="73152" y="462579"/>
            <a:ext cx="12042648" cy="1508105"/>
          </a:xfrm>
          <a:prstGeom prst="rect">
            <a:avLst/>
          </a:prstGeom>
          <a:noFill/>
        </p:spPr>
        <p:txBody>
          <a:bodyPr wrap="square" rtlCol="0">
            <a:spAutoFit/>
          </a:bodyPr>
          <a:lstStyle/>
          <a:p>
            <a:pPr algn="ctr"/>
            <a:r>
              <a:rPr lang="fr-FR" sz="4800" dirty="0">
                <a:effectLst>
                  <a:reflection blurRad="6350" stA="55000" endA="300" endPos="45500" dir="5400000" sy="-100000" algn="bl" rotWithShape="0"/>
                </a:effectLst>
              </a:rPr>
              <a:t>Les pratiques ITIL</a:t>
            </a:r>
            <a:r>
              <a:rPr lang="fr-FR" sz="4400" dirty="0"/>
              <a:t>®</a:t>
            </a:r>
          </a:p>
          <a:p>
            <a:pPr algn="ctr"/>
            <a:r>
              <a:rPr lang="fr-FR" sz="4400" dirty="0">
                <a:effectLst>
                  <a:reflection blurRad="6350" stA="55000" endA="300" endPos="45500" dir="5400000" sy="-100000" algn="bl" rotWithShape="0"/>
                </a:effectLst>
              </a:rPr>
              <a:t>Carte thermique de l’habilitation des changements</a:t>
            </a:r>
            <a:endParaRPr lang="fr-FR" sz="4800" dirty="0">
              <a:effectLst>
                <a:reflection blurRad="6350" stA="55000" endA="300" endPos="45500" dir="5400000" sy="-100000" algn="bl" rotWithShape="0"/>
              </a:effectLst>
            </a:endParaRPr>
          </a:p>
        </p:txBody>
      </p:sp>
      <p:pic>
        <p:nvPicPr>
          <p:cNvPr id="2" name="Image 1">
            <a:extLst>
              <a:ext uri="{FF2B5EF4-FFF2-40B4-BE49-F238E27FC236}">
                <a16:creationId xmlns:a16="http://schemas.microsoft.com/office/drawing/2014/main" id="{AE460B40-A47C-4E8C-ABF0-6DF5FBEE874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395728" y="2096878"/>
            <a:ext cx="6768084" cy="4666802"/>
          </a:xfrm>
          <a:prstGeom prst="rect">
            <a:avLst/>
          </a:prstGeom>
        </p:spPr>
      </p:pic>
      <p:sp>
        <p:nvSpPr>
          <p:cNvPr id="3" name="Bulle narrative : rectangle 2">
            <a:extLst>
              <a:ext uri="{FF2B5EF4-FFF2-40B4-BE49-F238E27FC236}">
                <a16:creationId xmlns:a16="http://schemas.microsoft.com/office/drawing/2014/main" id="{F380D44F-F324-49D9-B0FB-787FF383BFD1}"/>
              </a:ext>
            </a:extLst>
          </p:cNvPr>
          <p:cNvSpPr/>
          <p:nvPr/>
        </p:nvSpPr>
        <p:spPr>
          <a:xfrm>
            <a:off x="73152" y="2180475"/>
            <a:ext cx="3142488" cy="1842886"/>
          </a:xfrm>
          <a:prstGeom prst="wedgeRectCallout">
            <a:avLst>
              <a:gd name="adj1" fmla="val 102482"/>
              <a:gd name="adj2" fmla="val 78710"/>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Les changements liés aux</a:t>
            </a:r>
          </a:p>
          <a:p>
            <a:pPr algn="ctr"/>
            <a:r>
              <a:rPr lang="fr-FR" dirty="0">
                <a:solidFill>
                  <a:schemeClr val="tx1"/>
                </a:solidFill>
              </a:rPr>
              <a:t>composants sont sous la coupe du</a:t>
            </a:r>
          </a:p>
          <a:p>
            <a:pPr algn="ctr"/>
            <a:r>
              <a:rPr lang="fr-FR" dirty="0">
                <a:solidFill>
                  <a:schemeClr val="tx1"/>
                </a:solidFill>
              </a:rPr>
              <a:t>contrôle des changements, qu’ils</a:t>
            </a:r>
          </a:p>
          <a:p>
            <a:pPr algn="ctr"/>
            <a:r>
              <a:rPr lang="fr-FR" dirty="0">
                <a:solidFill>
                  <a:schemeClr val="tx1"/>
                </a:solidFill>
              </a:rPr>
              <a:t>soient achetés ou construits en</a:t>
            </a:r>
          </a:p>
          <a:p>
            <a:pPr algn="ctr"/>
            <a:r>
              <a:rPr lang="fr-FR" dirty="0">
                <a:solidFill>
                  <a:schemeClr val="tx1"/>
                </a:solidFill>
              </a:rPr>
              <a:t>interne.</a:t>
            </a:r>
          </a:p>
        </p:txBody>
      </p:sp>
      <p:sp>
        <p:nvSpPr>
          <p:cNvPr id="7" name="Bulle narrative : rectangle 6">
            <a:extLst>
              <a:ext uri="{FF2B5EF4-FFF2-40B4-BE49-F238E27FC236}">
                <a16:creationId xmlns:a16="http://schemas.microsoft.com/office/drawing/2014/main" id="{D4C6A811-1BA2-4056-8B04-ABE8AC3D50BE}"/>
              </a:ext>
            </a:extLst>
          </p:cNvPr>
          <p:cNvSpPr/>
          <p:nvPr/>
        </p:nvSpPr>
        <p:spPr>
          <a:xfrm>
            <a:off x="173736" y="4878173"/>
            <a:ext cx="4174269" cy="1876363"/>
          </a:xfrm>
          <a:prstGeom prst="wedgeRectCallout">
            <a:avLst>
              <a:gd name="adj1" fmla="val 92058"/>
              <a:gd name="adj2" fmla="val -46490"/>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Les changements ont un impact sur la fourniture et le support, et les informations concernant les changements doivent être communiqués aux personnes travaillant sur la chaine de valeur.</a:t>
            </a:r>
          </a:p>
          <a:p>
            <a:pPr algn="ctr"/>
            <a:r>
              <a:rPr lang="fr-FR" dirty="0">
                <a:solidFill>
                  <a:schemeClr val="tx1"/>
                </a:solidFill>
              </a:rPr>
              <a:t>Ils participent aussi à l’évaluation et à l’autorisation des changements.</a:t>
            </a:r>
          </a:p>
        </p:txBody>
      </p:sp>
      <p:sp>
        <p:nvSpPr>
          <p:cNvPr id="8" name="Bulle narrative : rectangle 7">
            <a:extLst>
              <a:ext uri="{FF2B5EF4-FFF2-40B4-BE49-F238E27FC236}">
                <a16:creationId xmlns:a16="http://schemas.microsoft.com/office/drawing/2014/main" id="{7DA2E43D-0FA2-4BA8-8FD9-04897929C45A}"/>
              </a:ext>
            </a:extLst>
          </p:cNvPr>
          <p:cNvSpPr/>
          <p:nvPr/>
        </p:nvSpPr>
        <p:spPr>
          <a:xfrm>
            <a:off x="9163812" y="2496312"/>
            <a:ext cx="2804160" cy="1719072"/>
          </a:xfrm>
          <a:prstGeom prst="wedgeRectCallout">
            <a:avLst>
              <a:gd name="adj1" fmla="val -164860"/>
              <a:gd name="adj2" fmla="val 21550"/>
            </a:avLst>
          </a:prstGeom>
          <a:scene3d>
            <a:camera prst="orthographicFront"/>
            <a:lightRig rig="threePt" dir="t"/>
          </a:scene3d>
          <a:sp3d>
            <a:bevelT w="139700" prst="cross"/>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solidFill>
                  <a:schemeClr val="tx1"/>
                </a:solidFill>
              </a:rPr>
              <a:t>Beaucoup de changements</a:t>
            </a:r>
          </a:p>
          <a:p>
            <a:pPr algn="ctr"/>
            <a:r>
              <a:rPr lang="fr-FR" dirty="0">
                <a:solidFill>
                  <a:schemeClr val="tx1"/>
                </a:solidFill>
              </a:rPr>
              <a:t>sont créés suite à de nouveaux</a:t>
            </a:r>
          </a:p>
          <a:p>
            <a:pPr algn="ctr"/>
            <a:r>
              <a:rPr lang="fr-FR" dirty="0">
                <a:solidFill>
                  <a:schemeClr val="tx1"/>
                </a:solidFill>
              </a:rPr>
              <a:t>services ou des modifications</a:t>
            </a:r>
          </a:p>
          <a:p>
            <a:pPr algn="ctr"/>
            <a:r>
              <a:rPr lang="fr-FR" dirty="0">
                <a:solidFill>
                  <a:schemeClr val="tx1"/>
                </a:solidFill>
              </a:rPr>
              <a:t>à des services existants</a:t>
            </a:r>
          </a:p>
        </p:txBody>
      </p:sp>
    </p:spTree>
    <p:extLst>
      <p:ext uri="{BB962C8B-B14F-4D97-AF65-F5344CB8AC3E}">
        <p14:creationId xmlns:p14="http://schemas.microsoft.com/office/powerpoint/2010/main" val="366061919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theme/theme1.xml><?xml version="1.0" encoding="utf-8"?>
<a:theme xmlns:a="http://schemas.openxmlformats.org/drawingml/2006/main" name="Ronds dans l’eau">
  <a:themeElements>
    <a:clrScheme name="Ronds dans l’eau">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Ronds dans l’eau">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onds dans l’eau">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TM04033925[[fn=Ronds dans l’eau]]</Template>
  <TotalTime>11254</TotalTime>
  <Words>10665</Words>
  <Application>Microsoft Office PowerPoint</Application>
  <PresentationFormat>Grand écran</PresentationFormat>
  <Paragraphs>1260</Paragraphs>
  <Slides>144</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144</vt:i4>
      </vt:variant>
    </vt:vector>
  </HeadingPairs>
  <TitlesOfParts>
    <vt:vector size="149" baseType="lpstr">
      <vt:lpstr>Arial</vt:lpstr>
      <vt:lpstr>Calibri</vt:lpstr>
      <vt:lpstr>Times New Roman</vt:lpstr>
      <vt:lpstr>Tw Cen MT</vt:lpstr>
      <vt:lpstr>Ronds dans l’eau</vt:lpstr>
      <vt:lpstr>Nfe155 : itil et la gestion des services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SopraSteria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 nfe155 du 16/12/2022</dc:title>
  <dc:creator>DORBESSAN Jean Marc</dc:creator>
  <cp:lastModifiedBy>jean-marc dorbessan</cp:lastModifiedBy>
  <cp:revision>216</cp:revision>
  <dcterms:created xsi:type="dcterms:W3CDTF">2022-12-14T09:01:24Z</dcterms:created>
  <dcterms:modified xsi:type="dcterms:W3CDTF">2024-10-15T06:04:20Z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af1dbbe-1e64-4437-b4ae-0c846e98b90b_Enabled">
    <vt:lpwstr>true</vt:lpwstr>
  </property>
  <property fmtid="{D5CDD505-2E9C-101B-9397-08002B2CF9AE}" pid="3" name="MSIP_Label_5af1dbbe-1e64-4437-b4ae-0c846e98b90b_SetDate">
    <vt:lpwstr>2022-12-14T10:24:15Z</vt:lpwstr>
  </property>
  <property fmtid="{D5CDD505-2E9C-101B-9397-08002B2CF9AE}" pid="4" name="MSIP_Label_5af1dbbe-1e64-4437-b4ae-0c846e98b90b_Method">
    <vt:lpwstr>Privileged</vt:lpwstr>
  </property>
  <property fmtid="{D5CDD505-2E9C-101B-9397-08002B2CF9AE}" pid="5" name="MSIP_Label_5af1dbbe-1e64-4437-b4ae-0c846e98b90b_Name">
    <vt:lpwstr>EXTERNE</vt:lpwstr>
  </property>
  <property fmtid="{D5CDD505-2E9C-101B-9397-08002B2CF9AE}" pid="6" name="MSIP_Label_5af1dbbe-1e64-4437-b4ae-0c846e98b90b_SiteId">
    <vt:lpwstr>8b87af7d-8647-4dc7-8df4-5f69a2011bb5</vt:lpwstr>
  </property>
  <property fmtid="{D5CDD505-2E9C-101B-9397-08002B2CF9AE}" pid="7" name="MSIP_Label_5af1dbbe-1e64-4437-b4ae-0c846e98b90b_ActionId">
    <vt:lpwstr>2463fe8a-5757-4be9-9d94-0c75f106dc92</vt:lpwstr>
  </property>
  <property fmtid="{D5CDD505-2E9C-101B-9397-08002B2CF9AE}" pid="8" name="MSIP_Label_5af1dbbe-1e64-4437-b4ae-0c846e98b90b_ContentBits">
    <vt:lpwstr>0</vt:lpwstr>
  </property>
</Properties>
</file>